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11"/>
  </p:notesMasterIdLst>
  <p:sldIdLst>
    <p:sldId id="256" r:id="rId2"/>
    <p:sldId id="287" r:id="rId3"/>
    <p:sldId id="259" r:id="rId4"/>
    <p:sldId id="276" r:id="rId5"/>
    <p:sldId id="277" r:id="rId6"/>
    <p:sldId id="278" r:id="rId7"/>
    <p:sldId id="280" r:id="rId8"/>
    <p:sldId id="264" r:id="rId9"/>
    <p:sldId id="28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15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E91A85-6CF6-7E4E-A65B-241186153966}" type="datetimeFigureOut">
              <a:rPr lang="en-US" smtClean="0"/>
              <a:t>8/23/15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FE4289-1441-4743-879D-0E95EACC52AB}" type="slidenum">
              <a:rPr lang="en-US" smtClean="0"/>
              <a:t>‹#›</a:t>
            </a:fld>
            <a:endParaRPr lang="en-US"/>
          </a:p>
        </p:txBody>
      </p:sp>
    </p:spTree>
    <p:extLst>
      <p:ext uri="{BB962C8B-B14F-4D97-AF65-F5344CB8AC3E}">
        <p14:creationId xmlns:p14="http://schemas.microsoft.com/office/powerpoint/2010/main" val="16562855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8/23/15</a:t>
            </a:fld>
            <a:endParaRPr lang="en-US"/>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8/23/15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8/23/15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E36636D-D922-432D-A958-524484B5923D}" type="datetimeFigureOut">
              <a:rPr lang="en-US" smtClean="0"/>
              <a:pPr/>
              <a:t>8/23/15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8/23/15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E36636D-D922-432D-A958-524484B5923D}" type="datetimeFigureOut">
              <a:rPr lang="en-US" smtClean="0"/>
              <a:pPr/>
              <a:t>8/23/15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E36636D-D922-432D-A958-524484B5923D}" type="datetimeFigureOut">
              <a:rPr lang="en-US" smtClean="0"/>
              <a:pPr/>
              <a:t>8/23/15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8/23/15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8/23/15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8/23/15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8/23/15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E36636D-D922-432D-A958-524484B5923D}" type="datetimeFigureOut">
              <a:rPr lang="en-US" smtClean="0"/>
              <a:pPr/>
              <a:t>8/23/15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F28FB93-0A08-4E7D-8E63-9EFA29F1E093}"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1687"/>
            <a:ext cx="7772400" cy="2565024"/>
          </a:xfrm>
        </p:spPr>
        <p:txBody>
          <a:bodyPr>
            <a:normAutofit/>
          </a:bodyPr>
          <a:lstStyle/>
          <a:p>
            <a:r>
              <a:rPr lang="en-US" dirty="0" smtClean="0"/>
              <a:t>Recording Arts</a:t>
            </a:r>
            <a:r>
              <a:rPr lang="en-US" dirty="0"/>
              <a:t/>
            </a:r>
            <a:br>
              <a:rPr lang="en-US" dirty="0"/>
            </a:br>
            <a:r>
              <a:rPr lang="en-US" dirty="0" smtClean="0"/>
              <a:t>Intro Part 2</a:t>
            </a:r>
            <a:endParaRPr lang="en-US" dirty="0"/>
          </a:p>
        </p:txBody>
      </p:sp>
      <p:sp>
        <p:nvSpPr>
          <p:cNvPr id="3" name="Subtitle 2"/>
          <p:cNvSpPr>
            <a:spLocks noGrp="1"/>
          </p:cNvSpPr>
          <p:nvPr>
            <p:ph type="subTitle" idx="1"/>
          </p:nvPr>
        </p:nvSpPr>
        <p:spPr/>
        <p:txBody>
          <a:bodyPr/>
          <a:lstStyle/>
          <a:p>
            <a:r>
              <a:rPr lang="en-US" dirty="0" smtClean="0"/>
              <a:t>Fall 2015</a:t>
            </a:r>
            <a:endParaRPr lang="en-US" dirty="0"/>
          </a:p>
        </p:txBody>
      </p:sp>
    </p:spTree>
    <p:extLst>
      <p:ext uri="{BB962C8B-B14F-4D97-AF65-F5344CB8AC3E}">
        <p14:creationId xmlns:p14="http://schemas.microsoft.com/office/powerpoint/2010/main" val="4678690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sound waves interact…</a:t>
            </a:r>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a:solidFill>
                <a:srgbClr val="000000"/>
              </a:solidFill>
            </a:endParaRPr>
          </a:p>
          <a:p>
            <a:pPr algn="ctr"/>
            <a:r>
              <a:rPr lang="en-US" sz="3200" dirty="0" smtClean="0">
                <a:solidFill>
                  <a:srgbClr val="000000"/>
                </a:solidFill>
              </a:rPr>
              <a:t>When </a:t>
            </a:r>
            <a:r>
              <a:rPr lang="en-US" sz="3200" dirty="0">
                <a:solidFill>
                  <a:srgbClr val="000000"/>
                </a:solidFill>
              </a:rPr>
              <a:t>different waves collide (e.g. sound from different sources) they interfere with each other. This is called, unsurprisingly, </a:t>
            </a:r>
            <a:r>
              <a:rPr lang="en-US" sz="3200" i="1" dirty="0">
                <a:solidFill>
                  <a:srgbClr val="000000"/>
                </a:solidFill>
              </a:rPr>
              <a:t>wave interference</a:t>
            </a:r>
            <a:r>
              <a:rPr lang="en-US" sz="3200" dirty="0">
                <a:solidFill>
                  <a:srgbClr val="000000"/>
                </a:solidFill>
              </a:rPr>
              <a:t>.</a:t>
            </a:r>
          </a:p>
          <a:p>
            <a:endParaRPr lang="en-US" dirty="0"/>
          </a:p>
        </p:txBody>
      </p:sp>
    </p:spTree>
    <p:extLst>
      <p:ext uri="{BB962C8B-B14F-4D97-AF65-F5344CB8AC3E}">
        <p14:creationId xmlns:p14="http://schemas.microsoft.com/office/powerpoint/2010/main" val="3402130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35665"/>
            <a:ext cx="8229600" cy="3154226"/>
          </a:xfrm>
        </p:spPr>
        <p:txBody>
          <a:bodyPr anchor="t">
            <a:normAutofit fontScale="85000" lnSpcReduction="20000"/>
          </a:bodyPr>
          <a:lstStyle/>
          <a:p>
            <a:pPr marL="0" indent="0" algn="ctr">
              <a:buNone/>
            </a:pPr>
            <a:endParaRPr lang="en-US" dirty="0">
              <a:solidFill>
                <a:srgbClr val="000000"/>
              </a:solidFill>
            </a:endParaRPr>
          </a:p>
          <a:p>
            <a:pPr lvl="0"/>
            <a:r>
              <a:rPr lang="en-US" sz="2800" dirty="0">
                <a:solidFill>
                  <a:srgbClr val="000000"/>
                </a:solidFill>
              </a:rPr>
              <a:t>Sound waves which are exactly in phase add together to produce a stronger wave.</a:t>
            </a:r>
          </a:p>
          <a:p>
            <a:pPr lvl="0"/>
            <a:r>
              <a:rPr lang="en-US" sz="2800" dirty="0">
                <a:solidFill>
                  <a:srgbClr val="000000"/>
                </a:solidFill>
              </a:rPr>
              <a:t>Sound waves which are exactly inverted, or 180 degrees out of phase, cancel each other out and produce silence. This is how many noise-cancellation devices work.</a:t>
            </a:r>
          </a:p>
          <a:p>
            <a:pPr lvl="0"/>
            <a:r>
              <a:rPr lang="en-US" sz="2800" dirty="0">
                <a:solidFill>
                  <a:srgbClr val="000000"/>
                </a:solidFill>
              </a:rPr>
              <a:t>Sound waves which have varying phase relationships produce differing sound effects.</a:t>
            </a:r>
          </a:p>
          <a:p>
            <a:pPr marL="0" indent="0" algn="dist">
              <a:buNone/>
            </a:pPr>
            <a:endParaRPr lang="en-US" dirty="0">
              <a:solidFill>
                <a:srgbClr val="000000"/>
              </a:solidFill>
            </a:endParaRPr>
          </a:p>
        </p:txBody>
      </p:sp>
      <p:pic>
        <p:nvPicPr>
          <p:cNvPr id="5" name="wave-interaction" descr="ound Wave Interactions"/>
          <p:cNvPicPr/>
          <p:nvPr/>
        </p:nvPicPr>
        <p:blipFill>
          <a:blip r:embed="rId2">
            <a:extLst>
              <a:ext uri="{28A0092B-C50C-407E-A947-70E740481C1C}">
                <a14:useLocalDpi xmlns:a14="http://schemas.microsoft.com/office/drawing/2010/main" val="0"/>
              </a:ext>
            </a:extLst>
          </a:blip>
          <a:srcRect/>
          <a:stretch>
            <a:fillRect/>
          </a:stretch>
        </p:blipFill>
        <p:spPr bwMode="auto">
          <a:xfrm>
            <a:off x="934984" y="301181"/>
            <a:ext cx="7451958" cy="3427095"/>
          </a:xfrm>
          <a:prstGeom prst="rect">
            <a:avLst/>
          </a:prstGeom>
          <a:noFill/>
          <a:ln>
            <a:noFill/>
          </a:ln>
        </p:spPr>
      </p:pic>
    </p:spTree>
    <p:extLst>
      <p:ext uri="{BB962C8B-B14F-4D97-AF65-F5344CB8AC3E}">
        <p14:creationId xmlns:p14="http://schemas.microsoft.com/office/powerpoint/2010/main" val="9851950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5099"/>
            <a:ext cx="8229600" cy="5824792"/>
          </a:xfrm>
        </p:spPr>
        <p:txBody>
          <a:bodyPr>
            <a:normAutofit/>
          </a:bodyPr>
          <a:lstStyle/>
          <a:p>
            <a:pPr marL="0" indent="0" algn="ctr">
              <a:buNone/>
            </a:pPr>
            <a:r>
              <a:rPr lang="en-US" dirty="0" smtClean="0">
                <a:solidFill>
                  <a:srgbClr val="000000"/>
                </a:solidFill>
              </a:rPr>
              <a:t>ENVELOPE (ADSR): </a:t>
            </a:r>
          </a:p>
          <a:p>
            <a:pPr algn="ctr"/>
            <a:endParaRPr lang="en-US" dirty="0">
              <a:solidFill>
                <a:srgbClr val="000000"/>
              </a:solidFill>
            </a:endParaRPr>
          </a:p>
          <a:p>
            <a:r>
              <a:rPr lang="en-US" b="1" i="1" dirty="0">
                <a:solidFill>
                  <a:srgbClr val="000000"/>
                </a:solidFill>
              </a:rPr>
              <a:t>Attack</a:t>
            </a:r>
            <a:r>
              <a:rPr lang="en-US" dirty="0">
                <a:solidFill>
                  <a:srgbClr val="000000"/>
                </a:solidFill>
              </a:rPr>
              <a:t> refers to the time taken fro a sound to build up to its full volume when a note is initially sounded</a:t>
            </a:r>
            <a:r>
              <a:rPr lang="en-US" dirty="0" smtClean="0">
                <a:solidFill>
                  <a:srgbClr val="000000"/>
                </a:solidFill>
              </a:rPr>
              <a:t>.</a:t>
            </a:r>
          </a:p>
          <a:p>
            <a:pPr marL="0" indent="0">
              <a:buNone/>
            </a:pPr>
            <a:endParaRPr lang="en-US" dirty="0">
              <a:solidFill>
                <a:srgbClr val="000000"/>
              </a:solidFill>
            </a:endParaRPr>
          </a:p>
          <a:p>
            <a:r>
              <a:rPr lang="en-US" b="1" i="1" dirty="0">
                <a:solidFill>
                  <a:srgbClr val="000000"/>
                </a:solidFill>
              </a:rPr>
              <a:t>Decay</a:t>
            </a:r>
            <a:r>
              <a:rPr lang="en-US" dirty="0">
                <a:solidFill>
                  <a:srgbClr val="000000"/>
                </a:solidFill>
              </a:rPr>
              <a:t> refers to how quickly the sound levels off to a sustain level after the initial </a:t>
            </a:r>
            <a:r>
              <a:rPr lang="en-US" dirty="0" smtClean="0">
                <a:solidFill>
                  <a:srgbClr val="000000"/>
                </a:solidFill>
              </a:rPr>
              <a:t>peak.</a:t>
            </a:r>
          </a:p>
          <a:p>
            <a:pPr marL="0" indent="0">
              <a:buNone/>
            </a:pPr>
            <a:endParaRPr lang="en-US" dirty="0">
              <a:solidFill>
                <a:srgbClr val="000000"/>
              </a:solidFill>
            </a:endParaRPr>
          </a:p>
          <a:p>
            <a:r>
              <a:rPr lang="en-US" b="1" i="1" dirty="0">
                <a:solidFill>
                  <a:srgbClr val="000000"/>
                </a:solidFill>
              </a:rPr>
              <a:t>Sustain</a:t>
            </a:r>
            <a:r>
              <a:rPr lang="en-US" dirty="0">
                <a:solidFill>
                  <a:srgbClr val="000000"/>
                </a:solidFill>
              </a:rPr>
              <a:t> refers to the duration of the ongoing sound that’s generated following the initial attack decay</a:t>
            </a:r>
            <a:r>
              <a:rPr lang="en-US" dirty="0" smtClean="0">
                <a:solidFill>
                  <a:srgbClr val="000000"/>
                </a:solidFill>
              </a:rPr>
              <a:t>.</a:t>
            </a:r>
          </a:p>
          <a:p>
            <a:pPr marL="0" indent="0">
              <a:buNone/>
            </a:pPr>
            <a:endParaRPr lang="en-US" dirty="0">
              <a:solidFill>
                <a:srgbClr val="000000"/>
              </a:solidFill>
            </a:endParaRPr>
          </a:p>
          <a:p>
            <a:r>
              <a:rPr lang="en-US" b="1" i="1" dirty="0">
                <a:solidFill>
                  <a:srgbClr val="000000"/>
                </a:solidFill>
              </a:rPr>
              <a:t>Release</a:t>
            </a:r>
            <a:r>
              <a:rPr lang="en-US" dirty="0">
                <a:solidFill>
                  <a:srgbClr val="000000"/>
                </a:solidFill>
              </a:rPr>
              <a:t> relates to how quickly the sound will decay one the note is released. </a:t>
            </a:r>
          </a:p>
        </p:txBody>
      </p:sp>
    </p:spTree>
    <p:extLst>
      <p:ext uri="{BB962C8B-B14F-4D97-AF65-F5344CB8AC3E}">
        <p14:creationId xmlns:p14="http://schemas.microsoft.com/office/powerpoint/2010/main" val="9606535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741"/>
            <a:ext cx="8229600" cy="6187669"/>
          </a:xfrm>
        </p:spPr>
        <p:txBody>
          <a:bodyPr>
            <a:normAutofit/>
          </a:bodyPr>
          <a:lstStyle/>
          <a:p>
            <a:pPr marL="0" indent="0" algn="ctr">
              <a:buNone/>
            </a:pPr>
            <a:r>
              <a:rPr lang="en-US" dirty="0" smtClean="0">
                <a:solidFill>
                  <a:srgbClr val="000000"/>
                </a:solidFill>
              </a:rPr>
              <a:t>DECIBEL</a:t>
            </a:r>
          </a:p>
          <a:p>
            <a:pPr marL="0" indent="0" algn="ctr">
              <a:buNone/>
            </a:pPr>
            <a:endParaRPr lang="en-US" dirty="0">
              <a:solidFill>
                <a:srgbClr val="000000"/>
              </a:solidFill>
            </a:endParaRPr>
          </a:p>
          <a:p>
            <a:r>
              <a:rPr lang="en-US" dirty="0">
                <a:solidFill>
                  <a:srgbClr val="000000"/>
                </a:solidFill>
              </a:rPr>
              <a:t>The unit used for measuring sound-pressure level SPL, signal level and relative changes in a signal level is the decibel (dB), a term that literally mean 1/10 of a Bell…a telephone transmission </a:t>
            </a:r>
            <a:endParaRPr lang="en-US" dirty="0" smtClean="0">
              <a:solidFill>
                <a:srgbClr val="000000"/>
              </a:solidFill>
            </a:endParaRPr>
          </a:p>
          <a:p>
            <a:endParaRPr lang="en-US" dirty="0">
              <a:solidFill>
                <a:srgbClr val="000000"/>
              </a:solidFill>
            </a:endParaRPr>
          </a:p>
          <a:p>
            <a:r>
              <a:rPr lang="en-US" dirty="0">
                <a:solidFill>
                  <a:srgbClr val="000000"/>
                </a:solidFill>
              </a:rPr>
              <a:t>N</a:t>
            </a:r>
            <a:r>
              <a:rPr lang="en-US" dirty="0" smtClean="0">
                <a:solidFill>
                  <a:srgbClr val="000000"/>
                </a:solidFill>
              </a:rPr>
              <a:t>amed </a:t>
            </a:r>
            <a:r>
              <a:rPr lang="en-US" dirty="0">
                <a:solidFill>
                  <a:srgbClr val="000000"/>
                </a:solidFill>
              </a:rPr>
              <a:t>after Alexander Graham Bell. There are different logarithmic formula to determine dB and SPL. If you love the math side of this you can look it up. </a:t>
            </a:r>
            <a:endParaRPr lang="en-US" dirty="0" smtClean="0">
              <a:solidFill>
                <a:srgbClr val="000000"/>
              </a:solidFill>
            </a:endParaRPr>
          </a:p>
          <a:p>
            <a:pPr marL="0" indent="0">
              <a:buNone/>
            </a:pPr>
            <a:endParaRPr lang="en-US" dirty="0">
              <a:solidFill>
                <a:srgbClr val="000000"/>
              </a:solidFill>
            </a:endParaRPr>
          </a:p>
          <a:p>
            <a:r>
              <a:rPr lang="en-US" dirty="0">
                <a:solidFill>
                  <a:srgbClr val="000000"/>
                </a:solidFill>
              </a:rPr>
              <a:t>Whenever a source/pickup distance is doubled the SPL level is reduced by 6dB; as the distance is halved, it will decrease by 6 </a:t>
            </a:r>
            <a:r>
              <a:rPr lang="en-US" dirty="0" err="1">
                <a:solidFill>
                  <a:srgbClr val="000000"/>
                </a:solidFill>
              </a:rPr>
              <a:t>dB.</a:t>
            </a:r>
            <a:endParaRPr lang="en-US" dirty="0">
              <a:solidFill>
                <a:srgbClr val="000000"/>
              </a:solidFill>
            </a:endParaRPr>
          </a:p>
        </p:txBody>
      </p:sp>
    </p:spTree>
    <p:extLst>
      <p:ext uri="{BB962C8B-B14F-4D97-AF65-F5344CB8AC3E}">
        <p14:creationId xmlns:p14="http://schemas.microsoft.com/office/powerpoint/2010/main" val="4999748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3659"/>
            <a:ext cx="8229600" cy="6145799"/>
          </a:xfrm>
        </p:spPr>
        <p:txBody>
          <a:bodyPr>
            <a:normAutofit/>
          </a:bodyPr>
          <a:lstStyle/>
          <a:p>
            <a:pPr marL="0" indent="0" algn="ctr">
              <a:buNone/>
            </a:pPr>
            <a:r>
              <a:rPr lang="en-US" sz="2800" dirty="0">
                <a:solidFill>
                  <a:schemeClr val="tx1"/>
                </a:solidFill>
              </a:rPr>
              <a:t>Harmonic </a:t>
            </a:r>
            <a:r>
              <a:rPr lang="en-US" sz="2800" dirty="0" smtClean="0">
                <a:solidFill>
                  <a:schemeClr val="tx1"/>
                </a:solidFill>
              </a:rPr>
              <a:t>Content</a:t>
            </a:r>
          </a:p>
          <a:p>
            <a:pPr marL="0" indent="0" algn="ctr">
              <a:buNone/>
            </a:pPr>
            <a:endParaRPr lang="en-US" sz="2800" dirty="0">
              <a:solidFill>
                <a:schemeClr val="tx1"/>
              </a:solidFill>
            </a:endParaRPr>
          </a:p>
          <a:p>
            <a:pPr algn="ctr">
              <a:lnSpc>
                <a:spcPct val="130000"/>
              </a:lnSpc>
            </a:pPr>
            <a:r>
              <a:rPr lang="en-US" sz="2800" dirty="0">
                <a:solidFill>
                  <a:schemeClr val="tx1"/>
                </a:solidFill>
              </a:rPr>
              <a:t>A440 Hz (initial pitch), 880 Hz – one octave higher, 1760 Hz – two octaves higher etc. </a:t>
            </a:r>
            <a:endParaRPr lang="en-US" sz="2800" dirty="0" smtClean="0">
              <a:solidFill>
                <a:schemeClr val="tx1"/>
              </a:solidFill>
            </a:endParaRPr>
          </a:p>
          <a:p>
            <a:pPr marL="0" indent="0" algn="ctr">
              <a:lnSpc>
                <a:spcPct val="130000"/>
              </a:lnSpc>
              <a:buNone/>
            </a:pPr>
            <a:endParaRPr lang="en-US" sz="2800" dirty="0">
              <a:solidFill>
                <a:schemeClr val="tx1"/>
              </a:solidFill>
            </a:endParaRPr>
          </a:p>
          <a:p>
            <a:pPr algn="ctr">
              <a:lnSpc>
                <a:spcPct val="130000"/>
              </a:lnSpc>
            </a:pPr>
            <a:r>
              <a:rPr lang="en-US" sz="2800" dirty="0" smtClean="0">
                <a:solidFill>
                  <a:schemeClr val="tx1"/>
                </a:solidFill>
              </a:rPr>
              <a:t>Sine wave</a:t>
            </a:r>
            <a:endParaRPr lang="en-US" sz="2800" dirty="0">
              <a:solidFill>
                <a:schemeClr val="tx1"/>
              </a:solidFill>
            </a:endParaRPr>
          </a:p>
          <a:p>
            <a:pPr algn="ctr">
              <a:lnSpc>
                <a:spcPct val="130000"/>
              </a:lnSpc>
            </a:pPr>
            <a:r>
              <a:rPr lang="en-US" sz="2800" dirty="0">
                <a:solidFill>
                  <a:schemeClr val="tx1"/>
                </a:solidFill>
              </a:rPr>
              <a:t>Square wave </a:t>
            </a:r>
          </a:p>
          <a:p>
            <a:pPr algn="ctr">
              <a:lnSpc>
                <a:spcPct val="130000"/>
              </a:lnSpc>
            </a:pPr>
            <a:r>
              <a:rPr lang="en-US" sz="2800" dirty="0">
                <a:solidFill>
                  <a:schemeClr val="tx1"/>
                </a:solidFill>
              </a:rPr>
              <a:t>Triangle wave</a:t>
            </a:r>
          </a:p>
          <a:p>
            <a:pPr algn="ctr">
              <a:lnSpc>
                <a:spcPct val="130000"/>
              </a:lnSpc>
            </a:pPr>
            <a:r>
              <a:rPr lang="en-US" sz="2800" dirty="0" err="1">
                <a:solidFill>
                  <a:schemeClr val="tx1"/>
                </a:solidFill>
              </a:rPr>
              <a:t>Sawtooth</a:t>
            </a:r>
            <a:r>
              <a:rPr lang="en-US" sz="2800" dirty="0">
                <a:solidFill>
                  <a:schemeClr val="tx1"/>
                </a:solidFill>
              </a:rPr>
              <a:t> wave</a:t>
            </a:r>
          </a:p>
          <a:p>
            <a:pPr marL="0" indent="0">
              <a:buNone/>
            </a:pPr>
            <a:endParaRPr lang="en-US" dirty="0">
              <a:solidFill>
                <a:schemeClr val="tx1"/>
              </a:solidFill>
            </a:endParaRPr>
          </a:p>
        </p:txBody>
      </p:sp>
    </p:spTree>
    <p:extLst>
      <p:ext uri="{BB962C8B-B14F-4D97-AF65-F5344CB8AC3E}">
        <p14:creationId xmlns:p14="http://schemas.microsoft.com/office/powerpoint/2010/main" val="40580692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88400"/>
            <a:ext cx="8229600" cy="3312577"/>
          </a:xfrm>
        </p:spPr>
        <p:txBody>
          <a:bodyPr>
            <a:normAutofit/>
          </a:bodyPr>
          <a:lstStyle/>
          <a:p>
            <a:pPr lvl="0"/>
            <a:r>
              <a:rPr lang="en-US" b="1" dirty="0">
                <a:solidFill>
                  <a:srgbClr val="000000"/>
                </a:solidFill>
              </a:rPr>
              <a:t>Transducer</a:t>
            </a:r>
            <a:r>
              <a:rPr lang="en-US" dirty="0">
                <a:solidFill>
                  <a:srgbClr val="000000"/>
                </a:solidFill>
              </a:rPr>
              <a:t> - A device that converts energy from one form into another. The two types of transducers we will deal with are microphones (which convert acoustical energy into electrical energy) and speakers (which convert electrical energy into acoustical energy).</a:t>
            </a:r>
          </a:p>
          <a:p>
            <a:pPr lvl="0"/>
            <a:r>
              <a:rPr lang="en-US" b="1" dirty="0">
                <a:solidFill>
                  <a:srgbClr val="000000"/>
                </a:solidFill>
              </a:rPr>
              <a:t>Amplifier</a:t>
            </a:r>
            <a:r>
              <a:rPr lang="en-US" dirty="0">
                <a:solidFill>
                  <a:srgbClr val="000000"/>
                </a:solidFill>
              </a:rPr>
              <a:t> - A device that takes a signal and increases its power (i.e. it increases the amplitude).</a:t>
            </a:r>
          </a:p>
          <a:p>
            <a:endParaRPr lang="en-US" dirty="0">
              <a:solidFill>
                <a:srgbClr val="000000"/>
              </a:solidFill>
            </a:endParaRPr>
          </a:p>
        </p:txBody>
      </p:sp>
      <p:sp>
        <p:nvSpPr>
          <p:cNvPr id="2" name="TextBox 1"/>
          <p:cNvSpPr txBox="1"/>
          <p:nvPr/>
        </p:nvSpPr>
        <p:spPr>
          <a:xfrm>
            <a:off x="586109" y="154228"/>
            <a:ext cx="7954338" cy="584776"/>
          </a:xfrm>
          <a:prstGeom prst="rect">
            <a:avLst/>
          </a:prstGeom>
          <a:noFill/>
        </p:spPr>
        <p:txBody>
          <a:bodyPr wrap="square" rtlCol="0">
            <a:spAutoFit/>
          </a:bodyPr>
          <a:lstStyle/>
          <a:p>
            <a:pPr algn="ctr"/>
            <a:r>
              <a:rPr lang="en-US" sz="3200" dirty="0" smtClean="0">
                <a:latin typeface="Century Gothic (headings)"/>
                <a:cs typeface="Century Gothic (headings)"/>
              </a:rPr>
              <a:t>Simple Sound System </a:t>
            </a:r>
            <a:endParaRPr lang="en-US" sz="3200" dirty="0">
              <a:latin typeface="Century Gothic (headings)"/>
              <a:cs typeface="Century Gothic (headings)"/>
            </a:endParaRPr>
          </a:p>
        </p:txBody>
      </p:sp>
      <p:pic>
        <p:nvPicPr>
          <p:cNvPr id="4" name="system01" descr="asic audio system"/>
          <p:cNvPicPr/>
          <p:nvPr/>
        </p:nvPicPr>
        <p:blipFill>
          <a:blip r:embed="rId2">
            <a:extLst>
              <a:ext uri="{28A0092B-C50C-407E-A947-70E740481C1C}">
                <a14:useLocalDpi xmlns:a14="http://schemas.microsoft.com/office/drawing/2010/main" val="0"/>
              </a:ext>
            </a:extLst>
          </a:blip>
          <a:srcRect/>
          <a:stretch>
            <a:fillRect/>
          </a:stretch>
        </p:blipFill>
        <p:spPr bwMode="auto">
          <a:xfrm>
            <a:off x="205658" y="4232810"/>
            <a:ext cx="8697619" cy="1615070"/>
          </a:xfrm>
          <a:prstGeom prst="rect">
            <a:avLst/>
          </a:prstGeom>
          <a:noFill/>
          <a:ln>
            <a:noFill/>
          </a:ln>
        </p:spPr>
      </p:pic>
    </p:spTree>
    <p:extLst>
      <p:ext uri="{BB962C8B-B14F-4D97-AF65-F5344CB8AC3E}">
        <p14:creationId xmlns:p14="http://schemas.microsoft.com/office/powerpoint/2010/main" val="14172473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2633"/>
            <a:ext cx="8229600" cy="3419046"/>
          </a:xfrm>
        </p:spPr>
        <p:txBody>
          <a:bodyPr>
            <a:normAutofit fontScale="92500" lnSpcReduction="10000"/>
          </a:bodyPr>
          <a:lstStyle/>
          <a:p>
            <a:pPr lvl="0"/>
            <a:r>
              <a:rPr lang="en-US" dirty="0">
                <a:solidFill>
                  <a:srgbClr val="000000"/>
                </a:solidFill>
              </a:rPr>
              <a:t>The process begins with a sound source (such as a human voice), which creates waves of sound (acoustical energy).</a:t>
            </a:r>
          </a:p>
          <a:p>
            <a:pPr lvl="0"/>
            <a:r>
              <a:rPr lang="en-US" dirty="0">
                <a:solidFill>
                  <a:srgbClr val="000000"/>
                </a:solidFill>
              </a:rPr>
              <a:t>These waves are detected by a transducer (microphone), which converts them to electrical energy.</a:t>
            </a:r>
          </a:p>
          <a:p>
            <a:pPr lvl="0"/>
            <a:r>
              <a:rPr lang="en-US" dirty="0">
                <a:solidFill>
                  <a:srgbClr val="000000"/>
                </a:solidFill>
              </a:rPr>
              <a:t>The electrical signal from the microphone is very weak, and must be fed to an amplifier before anything serious can be done with it.</a:t>
            </a:r>
          </a:p>
          <a:p>
            <a:pPr lvl="0"/>
            <a:r>
              <a:rPr lang="en-US" dirty="0">
                <a:solidFill>
                  <a:srgbClr val="000000"/>
                </a:solidFill>
              </a:rPr>
              <a:t>The loudspeaker converts the electrical signal back into sound waves, which are heard by human ears.</a:t>
            </a:r>
          </a:p>
          <a:p>
            <a:endParaRPr lang="en-US" dirty="0"/>
          </a:p>
        </p:txBody>
      </p:sp>
      <p:sp>
        <p:nvSpPr>
          <p:cNvPr id="6" name="TextBox 5"/>
          <p:cNvSpPr txBox="1"/>
          <p:nvPr/>
        </p:nvSpPr>
        <p:spPr>
          <a:xfrm>
            <a:off x="2358766" y="3628371"/>
            <a:ext cx="184666" cy="369332"/>
          </a:xfrm>
          <a:prstGeom prst="rect">
            <a:avLst/>
          </a:prstGeom>
          <a:noFill/>
        </p:spPr>
        <p:txBody>
          <a:bodyPr wrap="none" rtlCol="0">
            <a:spAutoFit/>
          </a:bodyPr>
          <a:lstStyle/>
          <a:p>
            <a:endParaRPr lang="en-US" dirty="0"/>
          </a:p>
        </p:txBody>
      </p:sp>
      <p:pic>
        <p:nvPicPr>
          <p:cNvPr id="5" name="system01" descr="asic audio system"/>
          <p:cNvPicPr/>
          <p:nvPr/>
        </p:nvPicPr>
        <p:blipFill>
          <a:blip r:embed="rId2">
            <a:extLst>
              <a:ext uri="{28A0092B-C50C-407E-A947-70E740481C1C}">
                <a14:useLocalDpi xmlns:a14="http://schemas.microsoft.com/office/drawing/2010/main" val="0"/>
              </a:ext>
            </a:extLst>
          </a:blip>
          <a:srcRect/>
          <a:stretch>
            <a:fillRect/>
          </a:stretch>
        </p:blipFill>
        <p:spPr bwMode="auto">
          <a:xfrm>
            <a:off x="205658" y="4176982"/>
            <a:ext cx="8697619" cy="1615070"/>
          </a:xfrm>
          <a:prstGeom prst="rect">
            <a:avLst/>
          </a:prstGeom>
          <a:noFill/>
          <a:ln>
            <a:noFill/>
          </a:ln>
        </p:spPr>
      </p:pic>
    </p:spTree>
    <p:extLst>
      <p:ext uri="{BB962C8B-B14F-4D97-AF65-F5344CB8AC3E}">
        <p14:creationId xmlns:p14="http://schemas.microsoft.com/office/powerpoint/2010/main" val="19910554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308"/>
            <a:ext cx="8229600" cy="3454833"/>
          </a:xfrm>
        </p:spPr>
        <p:txBody>
          <a:bodyPr>
            <a:normAutofit lnSpcReduction="10000"/>
          </a:bodyPr>
          <a:lstStyle/>
          <a:p>
            <a:pPr lvl="0"/>
            <a:r>
              <a:rPr lang="en-US" b="1" dirty="0">
                <a:solidFill>
                  <a:srgbClr val="000000"/>
                </a:solidFill>
              </a:rPr>
              <a:t>Signal processors </a:t>
            </a:r>
            <a:r>
              <a:rPr lang="en-US" dirty="0">
                <a:solidFill>
                  <a:srgbClr val="000000"/>
                </a:solidFill>
              </a:rPr>
              <a:t>- devices and software that allow the manipulation of the signal in various ways. The most common processors are tonal adjusters such as bass and treble controls.</a:t>
            </a:r>
          </a:p>
          <a:p>
            <a:pPr lvl="0"/>
            <a:r>
              <a:rPr lang="en-US" b="1" dirty="0">
                <a:solidFill>
                  <a:srgbClr val="000000"/>
                </a:solidFill>
              </a:rPr>
              <a:t>Record and playback section </a:t>
            </a:r>
            <a:r>
              <a:rPr lang="en-US" dirty="0">
                <a:solidFill>
                  <a:srgbClr val="000000"/>
                </a:solidFill>
              </a:rPr>
              <a:t>- devices that convert a signal to a storage format for later reproduction. Recorders are available in many different forms, including magnetic tape, optical CD, computer hard drive, etc.</a:t>
            </a:r>
          </a:p>
          <a:p>
            <a:pPr marL="0" indent="0">
              <a:buNone/>
            </a:pPr>
            <a:endParaRPr lang="en-US" dirty="0">
              <a:solidFill>
                <a:schemeClr val="tx1"/>
              </a:solidFill>
            </a:endParaRPr>
          </a:p>
        </p:txBody>
      </p:sp>
      <p:pic>
        <p:nvPicPr>
          <p:cNvPr id="5" name="system02" descr="asic audio system"/>
          <p:cNvPicPr/>
          <p:nvPr/>
        </p:nvPicPr>
        <p:blipFill>
          <a:blip r:embed="rId2">
            <a:extLst>
              <a:ext uri="{28A0092B-C50C-407E-A947-70E740481C1C}">
                <a14:useLocalDpi xmlns:a14="http://schemas.microsoft.com/office/drawing/2010/main" val="0"/>
              </a:ext>
            </a:extLst>
          </a:blip>
          <a:srcRect/>
          <a:stretch>
            <a:fillRect/>
          </a:stretch>
        </p:blipFill>
        <p:spPr bwMode="auto">
          <a:xfrm>
            <a:off x="328162" y="3729141"/>
            <a:ext cx="8505339" cy="2523485"/>
          </a:xfrm>
          <a:prstGeom prst="rect">
            <a:avLst/>
          </a:prstGeom>
          <a:noFill/>
          <a:ln>
            <a:noFill/>
          </a:ln>
        </p:spPr>
      </p:pic>
    </p:spTree>
    <p:extLst>
      <p:ext uri="{BB962C8B-B14F-4D97-AF65-F5344CB8AC3E}">
        <p14:creationId xmlns:p14="http://schemas.microsoft.com/office/powerpoint/2010/main" val="17384053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6155</TotalTime>
  <Words>534</Words>
  <Application>Microsoft Macintosh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Executive</vt:lpstr>
      <vt:lpstr>Recording Arts Intro Part 2</vt:lpstr>
      <vt:lpstr>How sound waves interact…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Left Coast Backline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&amp; Recording  Technology</dc:title>
  <dc:creator>James White</dc:creator>
  <cp:lastModifiedBy>James White</cp:lastModifiedBy>
  <cp:revision>43</cp:revision>
  <dcterms:created xsi:type="dcterms:W3CDTF">2013-01-03T16:31:37Z</dcterms:created>
  <dcterms:modified xsi:type="dcterms:W3CDTF">2015-08-23T15:20:12Z</dcterms:modified>
</cp:coreProperties>
</file>