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87" r:id="rId3"/>
    <p:sldId id="259" r:id="rId4"/>
    <p:sldId id="276" r:id="rId5"/>
    <p:sldId id="277" r:id="rId6"/>
    <p:sldId id="278" r:id="rId7"/>
    <p:sldId id="279" r:id="rId8"/>
    <p:sldId id="280" r:id="rId9"/>
    <p:sldId id="264" r:id="rId10"/>
    <p:sldId id="281" r:id="rId11"/>
    <p:sldId id="282" r:id="rId12"/>
    <p:sldId id="283" r:id="rId13"/>
    <p:sldId id="284" r:id="rId14"/>
    <p:sldId id="265" r:id="rId15"/>
    <p:sldId id="285" r:id="rId16"/>
    <p:sldId id="273" r:id="rId17"/>
    <p:sldId id="257" r:id="rId18"/>
    <p:sldId id="266" r:id="rId19"/>
    <p:sldId id="268" r:id="rId20"/>
    <p:sldId id="274" r:id="rId21"/>
    <p:sldId id="275" r:id="rId22"/>
    <p:sldId id="270" r:id="rId23"/>
    <p:sldId id="28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1" d="100"/>
          <a:sy n="91" d="100"/>
        </p:scale>
        <p:origin x="-15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pPr/>
              <a:t>8/24/15</a:t>
            </a:fld>
            <a:endParaRPr lang="en-US"/>
          </a:p>
        </p:txBody>
      </p:sp>
      <p:sp>
        <p:nvSpPr>
          <p:cNvPr id="8" name="Slide Number Placeholder 7"/>
          <p:cNvSpPr>
            <a:spLocks noGrp="1"/>
          </p:cNvSpPr>
          <p:nvPr>
            <p:ph type="sldNum" sz="quarter" idx="11"/>
          </p:nvPr>
        </p:nvSpPr>
        <p:spPr/>
        <p:txBody>
          <a:bodyPr/>
          <a:lstStyle/>
          <a:p>
            <a:fld id="{BA9B540C-44DA-4F69-89C9-7C84606640D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36636D-D922-432D-A958-524484B5923D}"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8E36636D-D922-432D-A958-524484B5923D}"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pPr/>
              <a:t>8/24/15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8FB93-0A08-4E7D-8E63-9EFA29F1E093}"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E36636D-D922-432D-A958-524484B5923D}"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E36636D-D922-432D-A958-524484B5923D}" type="datetimeFigureOut">
              <a:rPr lang="en-US" smtClean="0"/>
              <a:pPr/>
              <a:t>8/24/15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8FB93-0A08-4E7D-8E63-9EFA29F1E093}"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smtClean="0"/>
              <a:pPr/>
              <a:t>8/24/15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pPr/>
              <a:t>8/24/15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pPr/>
              <a:t>8/24/15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8FB93-0A08-4E7D-8E63-9EFA29F1E09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8E36636D-D922-432D-A958-524484B5923D}" type="datetimeFigureOut">
              <a:rPr lang="en-US" smtClean="0"/>
              <a:pPr/>
              <a:t>8/24/15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F28FB93-0A08-4E7D-8E63-9EFA29F1E093}"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homerecording.about.com/od/homestudiobasics/a/test_tones.htm" TargetMode="External"/><Relationship Id="rId4" Type="http://schemas.openxmlformats.org/officeDocument/2006/relationships/hyperlink" Target="http://plasticity.szynalski.com/tone-generator.htm" TargetMode="External"/><Relationship Id="rId1" Type="http://schemas.openxmlformats.org/officeDocument/2006/relationships/slideLayout" Target="../slideLayouts/slideLayout2.xml"/><Relationship Id="rId2" Type="http://schemas.openxmlformats.org/officeDocument/2006/relationships/hyperlink" Target="http://www.youtube.com/watch?v=2G9Q-r2leyw"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ediacollege.com/media/audio/tone1k-22-8.wav"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8115" y="1581611"/>
            <a:ext cx="7772400" cy="2565024"/>
          </a:xfrm>
        </p:spPr>
        <p:txBody>
          <a:bodyPr>
            <a:normAutofit fontScale="90000"/>
          </a:bodyPr>
          <a:lstStyle/>
          <a:p>
            <a:r>
              <a:rPr lang="en-US" dirty="0" smtClean="0"/>
              <a:t>Recording Arts…</a:t>
            </a:r>
            <a:r>
              <a:rPr lang="en-US" dirty="0" smtClean="0"/>
              <a:t>Audio</a:t>
            </a:r>
            <a:r>
              <a:rPr lang="en-US" dirty="0"/>
              <a:t/>
            </a:r>
            <a:br>
              <a:rPr lang="en-US" dirty="0"/>
            </a:br>
            <a:r>
              <a:rPr lang="en-US" dirty="0" smtClean="0"/>
              <a:t>Sound Waves</a:t>
            </a:r>
            <a:endParaRPr lang="en-US" dirty="0"/>
          </a:p>
        </p:txBody>
      </p:sp>
      <p:sp>
        <p:nvSpPr>
          <p:cNvPr id="3" name="Subtitle 2"/>
          <p:cNvSpPr>
            <a:spLocks noGrp="1"/>
          </p:cNvSpPr>
          <p:nvPr>
            <p:ph type="subTitle" idx="1"/>
          </p:nvPr>
        </p:nvSpPr>
        <p:spPr/>
        <p:txBody>
          <a:bodyPr/>
          <a:lstStyle/>
          <a:p>
            <a:r>
              <a:rPr lang="en-US" dirty="0" smtClean="0"/>
              <a:t>Fall 2015</a:t>
            </a:r>
            <a:endParaRPr lang="en-US" dirty="0"/>
          </a:p>
        </p:txBody>
      </p:sp>
    </p:spTree>
    <p:extLst>
      <p:ext uri="{BB962C8B-B14F-4D97-AF65-F5344CB8AC3E}">
        <p14:creationId xmlns:p14="http://schemas.microsoft.com/office/powerpoint/2010/main" val="4678690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dist"/>
            <a:r>
              <a:rPr lang="en-US" sz="4800" dirty="0" smtClean="0"/>
              <a:t>Sound Waves Properties </a:t>
            </a:r>
            <a:endParaRPr lang="en-US" sz="4800" dirty="0"/>
          </a:p>
        </p:txBody>
      </p:sp>
      <p:sp>
        <p:nvSpPr>
          <p:cNvPr id="3" name="Content Placeholder 2"/>
          <p:cNvSpPr>
            <a:spLocks noGrp="1"/>
          </p:cNvSpPr>
          <p:nvPr>
            <p:ph idx="1"/>
          </p:nvPr>
        </p:nvSpPr>
        <p:spPr/>
        <p:txBody>
          <a:bodyPr>
            <a:normAutofit lnSpcReduction="10000"/>
          </a:bodyPr>
          <a:lstStyle/>
          <a:p>
            <a:pPr marL="0" indent="0">
              <a:buNone/>
            </a:pPr>
            <a:r>
              <a:rPr lang="en-US" dirty="0" smtClean="0">
                <a:solidFill>
                  <a:schemeClr val="tx1"/>
                </a:solidFill>
              </a:rPr>
              <a:t>There are three main properties of sound waves that are important to audio work.</a:t>
            </a:r>
          </a:p>
          <a:p>
            <a:pPr marL="0" indent="0">
              <a:buNone/>
            </a:pPr>
            <a:endParaRPr lang="en-US" dirty="0">
              <a:solidFill>
                <a:schemeClr val="tx1"/>
              </a:solidFill>
            </a:endParaRPr>
          </a:p>
          <a:p>
            <a:pPr marL="0" indent="0" algn="ctr">
              <a:buNone/>
            </a:pPr>
            <a:r>
              <a:rPr lang="en-US" sz="3600" dirty="0" smtClean="0">
                <a:solidFill>
                  <a:schemeClr val="tx1"/>
                </a:solidFill>
              </a:rPr>
              <a:t>Wavelength</a:t>
            </a:r>
          </a:p>
          <a:p>
            <a:pPr marL="0" indent="0" algn="ctr">
              <a:buNone/>
            </a:pPr>
            <a:endParaRPr lang="en-US" sz="3600" dirty="0">
              <a:solidFill>
                <a:schemeClr val="tx1"/>
              </a:solidFill>
            </a:endParaRPr>
          </a:p>
          <a:p>
            <a:pPr marL="0" indent="0" algn="ctr">
              <a:buNone/>
            </a:pPr>
            <a:r>
              <a:rPr lang="en-US" sz="3600" dirty="0" smtClean="0">
                <a:solidFill>
                  <a:schemeClr val="tx1"/>
                </a:solidFill>
              </a:rPr>
              <a:t>Amplitude</a:t>
            </a:r>
          </a:p>
          <a:p>
            <a:pPr marL="0" indent="0" algn="ctr">
              <a:buNone/>
            </a:pPr>
            <a:endParaRPr lang="en-US" sz="3600" dirty="0">
              <a:solidFill>
                <a:schemeClr val="tx1"/>
              </a:solidFill>
            </a:endParaRPr>
          </a:p>
          <a:p>
            <a:pPr marL="0" indent="0" algn="ctr">
              <a:buNone/>
            </a:pPr>
            <a:r>
              <a:rPr lang="en-US" sz="3600" dirty="0" smtClean="0">
                <a:solidFill>
                  <a:schemeClr val="tx1"/>
                </a:solidFill>
              </a:rPr>
              <a:t>Frequency</a:t>
            </a:r>
          </a:p>
          <a:p>
            <a:pPr marL="0" indent="0">
              <a:buNone/>
            </a:pPr>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17384053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29037"/>
            <a:ext cx="8229600" cy="1297126"/>
          </a:xfrm>
        </p:spPr>
        <p:txBody>
          <a:bodyPr/>
          <a:lstStyle/>
          <a:p>
            <a:pPr marL="0" indent="0" algn="ctr">
              <a:buNone/>
            </a:pPr>
            <a:r>
              <a:rPr lang="en-US" dirty="0">
                <a:solidFill>
                  <a:srgbClr val="000000"/>
                </a:solidFill>
              </a:rPr>
              <a:t>The distance between any point on a wave and the equivalent point on the next phase. Literally, the length of the wave. </a:t>
            </a:r>
          </a:p>
        </p:txBody>
      </p:sp>
      <p:pic>
        <p:nvPicPr>
          <p:cNvPr id="4" name="Picture 3" descr="avelength"/>
          <p:cNvPicPr/>
          <p:nvPr/>
        </p:nvPicPr>
        <p:blipFill>
          <a:blip r:embed="rId2">
            <a:extLst>
              <a:ext uri="{28A0092B-C50C-407E-A947-70E740481C1C}">
                <a14:useLocalDpi xmlns:a14="http://schemas.microsoft.com/office/drawing/2010/main" val="0"/>
              </a:ext>
            </a:extLst>
          </a:blip>
          <a:srcRect/>
          <a:stretch>
            <a:fillRect/>
          </a:stretch>
        </p:blipFill>
        <p:spPr bwMode="auto">
          <a:xfrm>
            <a:off x="1925786" y="597613"/>
            <a:ext cx="4929362" cy="4077897"/>
          </a:xfrm>
          <a:prstGeom prst="rect">
            <a:avLst/>
          </a:prstGeom>
          <a:noFill/>
          <a:ln>
            <a:noFill/>
          </a:ln>
        </p:spPr>
      </p:pic>
    </p:spTree>
    <p:extLst>
      <p:ext uri="{BB962C8B-B14F-4D97-AF65-F5344CB8AC3E}">
        <p14:creationId xmlns:p14="http://schemas.microsoft.com/office/powerpoint/2010/main" val="239844267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78526"/>
            <a:ext cx="8229600" cy="1847638"/>
          </a:xfrm>
        </p:spPr>
        <p:txBody>
          <a:bodyPr>
            <a:normAutofit fontScale="92500" lnSpcReduction="20000"/>
          </a:bodyPr>
          <a:lstStyle/>
          <a:p>
            <a:pPr marL="0" indent="0">
              <a:buNone/>
            </a:pPr>
            <a:r>
              <a:rPr lang="en-US" dirty="0">
                <a:solidFill>
                  <a:srgbClr val="000000"/>
                </a:solidFill>
              </a:rPr>
              <a:t>The strength or power of a wave signal. The "height" of a wave when viewed as a graph.</a:t>
            </a:r>
            <a:br>
              <a:rPr lang="en-US" dirty="0">
                <a:solidFill>
                  <a:srgbClr val="000000"/>
                </a:solidFill>
              </a:rPr>
            </a:br>
            <a:r>
              <a:rPr lang="en-US" dirty="0">
                <a:solidFill>
                  <a:srgbClr val="000000"/>
                </a:solidFill>
              </a:rPr>
              <a:t/>
            </a:r>
            <a:br>
              <a:rPr lang="en-US" dirty="0">
                <a:solidFill>
                  <a:srgbClr val="000000"/>
                </a:solidFill>
              </a:rPr>
            </a:br>
            <a:r>
              <a:rPr lang="en-US" dirty="0">
                <a:solidFill>
                  <a:srgbClr val="000000"/>
                </a:solidFill>
              </a:rPr>
              <a:t>Higher amplitudes are interpreted as a higher volume, hence the name "amplifier" for a device that increases amplitude. </a:t>
            </a:r>
          </a:p>
        </p:txBody>
      </p:sp>
      <p:pic>
        <p:nvPicPr>
          <p:cNvPr id="4" name="Picture 3" descr="mplitude"/>
          <p:cNvPicPr/>
          <p:nvPr/>
        </p:nvPicPr>
        <p:blipFill>
          <a:blip r:embed="rId2">
            <a:extLst>
              <a:ext uri="{28A0092B-C50C-407E-A947-70E740481C1C}">
                <a14:useLocalDpi xmlns:a14="http://schemas.microsoft.com/office/drawing/2010/main" val="0"/>
              </a:ext>
            </a:extLst>
          </a:blip>
          <a:srcRect/>
          <a:stretch>
            <a:fillRect/>
          </a:stretch>
        </p:blipFill>
        <p:spPr bwMode="auto">
          <a:xfrm>
            <a:off x="1772282" y="474531"/>
            <a:ext cx="5637811" cy="3803994"/>
          </a:xfrm>
          <a:prstGeom prst="rect">
            <a:avLst/>
          </a:prstGeom>
          <a:noFill/>
          <a:ln>
            <a:noFill/>
          </a:ln>
        </p:spPr>
      </p:pic>
    </p:spTree>
    <p:extLst>
      <p:ext uri="{BB962C8B-B14F-4D97-AF65-F5344CB8AC3E}">
        <p14:creationId xmlns:p14="http://schemas.microsoft.com/office/powerpoint/2010/main" val="2845173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05729"/>
            <a:ext cx="8229600" cy="1813526"/>
          </a:xfrm>
        </p:spPr>
        <p:txBody>
          <a:bodyPr>
            <a:normAutofit fontScale="85000" lnSpcReduction="20000"/>
          </a:bodyPr>
          <a:lstStyle/>
          <a:p>
            <a:pPr marL="0" indent="0">
              <a:buNone/>
            </a:pPr>
            <a:r>
              <a:rPr lang="en-US" dirty="0" smtClean="0">
                <a:solidFill>
                  <a:srgbClr val="000000"/>
                </a:solidFill>
              </a:rPr>
              <a:t>The number of times the wavelength occurs in one second. Measured in kilohertz (</a:t>
            </a:r>
            <a:r>
              <a:rPr lang="en-US" dirty="0" err="1" smtClean="0">
                <a:solidFill>
                  <a:srgbClr val="000000"/>
                </a:solidFill>
              </a:rPr>
              <a:t>Khz</a:t>
            </a:r>
            <a:r>
              <a:rPr lang="en-US" dirty="0" smtClean="0">
                <a:solidFill>
                  <a:srgbClr val="000000"/>
                </a:solidFill>
              </a:rPr>
              <a:t>), or cycles per second. The faster the sound source vibrates, the higher the frequency.</a:t>
            </a:r>
            <a:br>
              <a:rPr lang="en-US" dirty="0" smtClean="0">
                <a:solidFill>
                  <a:srgbClr val="000000"/>
                </a:solidFill>
              </a:rPr>
            </a:br>
            <a:r>
              <a:rPr lang="en-US" dirty="0" smtClean="0">
                <a:solidFill>
                  <a:srgbClr val="000000"/>
                </a:solidFill>
              </a:rPr>
              <a:t/>
            </a:r>
            <a:br>
              <a:rPr lang="en-US" dirty="0" smtClean="0">
                <a:solidFill>
                  <a:srgbClr val="000000"/>
                </a:solidFill>
              </a:rPr>
            </a:br>
            <a:r>
              <a:rPr lang="en-US" dirty="0" smtClean="0">
                <a:solidFill>
                  <a:srgbClr val="000000"/>
                </a:solidFill>
              </a:rPr>
              <a:t>Higher frequencies are interpreted as a higher pitch. For example, when you sing in a high-pitched voice you are forcing your vocal chords to vibrate quickly. </a:t>
            </a:r>
            <a:endParaRPr lang="en-US" dirty="0">
              <a:solidFill>
                <a:srgbClr val="000000"/>
              </a:solidFill>
            </a:endParaRPr>
          </a:p>
        </p:txBody>
      </p:sp>
      <p:pic>
        <p:nvPicPr>
          <p:cNvPr id="4" name="Picture 3" descr="requency"/>
          <p:cNvPicPr/>
          <p:nvPr/>
        </p:nvPicPr>
        <p:blipFill>
          <a:blip r:embed="rId2">
            <a:extLst>
              <a:ext uri="{28A0092B-C50C-407E-A947-70E740481C1C}">
                <a14:useLocalDpi xmlns:a14="http://schemas.microsoft.com/office/drawing/2010/main" val="0"/>
              </a:ext>
            </a:extLst>
          </a:blip>
          <a:srcRect/>
          <a:stretch>
            <a:fillRect/>
          </a:stretch>
        </p:blipFill>
        <p:spPr bwMode="auto">
          <a:xfrm>
            <a:off x="1325959" y="472005"/>
            <a:ext cx="6349279" cy="3952286"/>
          </a:xfrm>
          <a:prstGeom prst="rect">
            <a:avLst/>
          </a:prstGeom>
          <a:noFill/>
          <a:ln>
            <a:noFill/>
          </a:ln>
        </p:spPr>
      </p:pic>
    </p:spTree>
    <p:extLst>
      <p:ext uri="{BB962C8B-B14F-4D97-AF65-F5344CB8AC3E}">
        <p14:creationId xmlns:p14="http://schemas.microsoft.com/office/powerpoint/2010/main" val="1760923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647" y="788529"/>
            <a:ext cx="8618569" cy="5940087"/>
          </a:xfrm>
          <a:prstGeom prst="rect">
            <a:avLst/>
          </a:prstGeom>
        </p:spPr>
        <p:txBody>
          <a:bodyPr wrap="square">
            <a:spAutoFit/>
          </a:bodyPr>
          <a:lstStyle/>
          <a:p>
            <a:pPr algn="ctr"/>
            <a:r>
              <a:rPr lang="en-US" sz="4400" dirty="0" smtClean="0">
                <a:latin typeface="Century Gothic"/>
                <a:cs typeface="Century Gothic"/>
              </a:rPr>
              <a:t>Frequency: </a:t>
            </a:r>
          </a:p>
          <a:p>
            <a:pPr algn="ctr"/>
            <a:endParaRPr lang="en-US" sz="2400" dirty="0" smtClean="0">
              <a:latin typeface="Century Gothic"/>
              <a:cs typeface="Century Gothic"/>
            </a:endParaRPr>
          </a:p>
          <a:p>
            <a:pPr algn="ctr"/>
            <a:r>
              <a:rPr lang="en-US" sz="2400" dirty="0" smtClean="0">
                <a:latin typeface="Century Gothic"/>
                <a:cs typeface="Century Gothic"/>
              </a:rPr>
              <a:t>Frequency </a:t>
            </a:r>
            <a:r>
              <a:rPr lang="en-US" sz="2400" dirty="0">
                <a:latin typeface="Century Gothic"/>
                <a:cs typeface="Century Gothic"/>
              </a:rPr>
              <a:t>is defined </a:t>
            </a:r>
            <a:r>
              <a:rPr lang="en-US" sz="2400" dirty="0" smtClean="0">
                <a:latin typeface="Century Gothic"/>
                <a:cs typeface="Century Gothic"/>
              </a:rPr>
              <a:t>as "</a:t>
            </a:r>
            <a:r>
              <a:rPr lang="en-US" sz="2400" dirty="0">
                <a:latin typeface="Century Gothic"/>
                <a:cs typeface="Century Gothic"/>
              </a:rPr>
              <a:t>the number of complete cycles (complete waves) in one second".</a:t>
            </a:r>
            <a:r>
              <a:rPr lang="en-US" sz="2400" dirty="0" smtClean="0">
                <a:latin typeface="Century Gothic"/>
                <a:cs typeface="Century Gothic"/>
              </a:rPr>
              <a:t> </a:t>
            </a:r>
          </a:p>
          <a:p>
            <a:pPr algn="ctr"/>
            <a:r>
              <a:rPr lang="en-US" sz="2400" dirty="0" smtClean="0">
                <a:latin typeface="Century Gothic"/>
                <a:cs typeface="Century Gothic"/>
              </a:rPr>
              <a:t>Hertz </a:t>
            </a:r>
            <a:r>
              <a:rPr lang="en-US" sz="2400" dirty="0">
                <a:latin typeface="Century Gothic"/>
                <a:cs typeface="Century Gothic"/>
              </a:rPr>
              <a:t>is the unit of frequency (symbol Hz).</a:t>
            </a:r>
            <a:r>
              <a:rPr lang="en-US" sz="2400" dirty="0" smtClean="0">
                <a:latin typeface="Century Gothic"/>
                <a:cs typeface="Century Gothic"/>
              </a:rPr>
              <a:t> </a:t>
            </a:r>
          </a:p>
          <a:p>
            <a:pPr algn="ctr"/>
            <a:r>
              <a:rPr lang="en-US" sz="2400" dirty="0" smtClean="0">
                <a:latin typeface="Century Gothic"/>
                <a:cs typeface="Century Gothic"/>
              </a:rPr>
              <a:t>1 </a:t>
            </a:r>
            <a:r>
              <a:rPr lang="en-US" sz="2400" dirty="0">
                <a:latin typeface="Century Gothic"/>
                <a:cs typeface="Century Gothic"/>
              </a:rPr>
              <a:t>Hertz = 1 cycle per second</a:t>
            </a:r>
            <a:r>
              <a:rPr lang="en-US" sz="2400" dirty="0" smtClean="0">
                <a:latin typeface="Century Gothic"/>
                <a:cs typeface="Century Gothic"/>
              </a:rPr>
              <a:t>.</a:t>
            </a:r>
          </a:p>
          <a:p>
            <a:pPr algn="ctr"/>
            <a:endParaRPr lang="en-US" sz="2400" dirty="0">
              <a:latin typeface="Century Gothic"/>
              <a:cs typeface="Century Gothic"/>
            </a:endParaRPr>
          </a:p>
          <a:p>
            <a:pPr algn="ctr"/>
            <a:r>
              <a:rPr lang="en-US" sz="2400" dirty="0" smtClean="0">
                <a:latin typeface="Century Gothic"/>
                <a:cs typeface="Century Gothic"/>
              </a:rPr>
              <a:t>We will use Hertz and Kilohertz all the time in this class: </a:t>
            </a:r>
          </a:p>
          <a:p>
            <a:pPr algn="ctr"/>
            <a:endParaRPr lang="en-US" sz="2400" dirty="0">
              <a:latin typeface="Century Gothic"/>
              <a:cs typeface="Century Gothic"/>
            </a:endParaRPr>
          </a:p>
          <a:p>
            <a:pPr algn="ctr"/>
            <a:r>
              <a:rPr lang="en-US" sz="2400" dirty="0" smtClean="0">
                <a:latin typeface="Century Gothic"/>
                <a:cs typeface="Century Gothic"/>
              </a:rPr>
              <a:t>Hertz = Hz</a:t>
            </a:r>
          </a:p>
          <a:p>
            <a:pPr algn="ctr"/>
            <a:r>
              <a:rPr lang="en-US" sz="2400" dirty="0" smtClean="0">
                <a:latin typeface="Century Gothic"/>
                <a:cs typeface="Century Gothic"/>
              </a:rPr>
              <a:t>Kilohertz = kHz</a:t>
            </a:r>
          </a:p>
          <a:p>
            <a:pPr algn="ctr"/>
            <a:endParaRPr lang="en-US" sz="2400" dirty="0">
              <a:latin typeface="Century Gothic"/>
              <a:cs typeface="Century Gothic"/>
            </a:endParaRPr>
          </a:p>
          <a:p>
            <a:endParaRPr lang="en-US" sz="2400" dirty="0">
              <a:latin typeface="+mj-lt"/>
            </a:endParaRPr>
          </a:p>
        </p:txBody>
      </p:sp>
    </p:spTree>
    <p:extLst>
      <p:ext uri="{BB962C8B-B14F-4D97-AF65-F5344CB8AC3E}">
        <p14:creationId xmlns:p14="http://schemas.microsoft.com/office/powerpoint/2010/main" val="232146574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dissolv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dissolve">
                                      <p:cBhvr>
                                        <p:cTn id="12" dur="5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ssolv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ssolv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dissolve">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4">
                                            <p:txEl>
                                              <p:pRg st="9" end="9"/>
                                            </p:txEl>
                                          </p:spTgt>
                                        </p:tgtEl>
                                        <p:attrNameLst>
                                          <p:attrName>style.visibility</p:attrName>
                                        </p:attrNameLst>
                                      </p:cBhvr>
                                      <p:to>
                                        <p:strVal val="visible"/>
                                      </p:to>
                                    </p:set>
                                    <p:animEffect transition="in" filter="dissolve">
                                      <p:cBhvr>
                                        <p:cTn id="3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325"/>
            <a:ext cx="8229600" cy="1423442"/>
          </a:xfrm>
        </p:spPr>
        <p:txBody>
          <a:bodyPr/>
          <a:lstStyle/>
          <a:p>
            <a:pPr marL="0" indent="0" algn="ctr">
              <a:buNone/>
            </a:pPr>
            <a:r>
              <a:rPr lang="en-US" dirty="0"/>
              <a:t>Sound Waves </a:t>
            </a:r>
          </a:p>
          <a:p>
            <a:endParaRPr lang="en-US" dirty="0"/>
          </a:p>
        </p:txBody>
      </p:sp>
      <p:sp>
        <p:nvSpPr>
          <p:cNvPr id="6" name="TextBox 5"/>
          <p:cNvSpPr txBox="1"/>
          <p:nvPr/>
        </p:nvSpPr>
        <p:spPr>
          <a:xfrm>
            <a:off x="2358766" y="3628371"/>
            <a:ext cx="184666" cy="369332"/>
          </a:xfrm>
          <a:prstGeom prst="rect">
            <a:avLst/>
          </a:prstGeom>
          <a:noFill/>
        </p:spPr>
        <p:txBody>
          <a:bodyPr wrap="none" rtlCol="0">
            <a:spAutoFit/>
          </a:bodyPr>
          <a:lstStyle/>
          <a:p>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64249" y="1375758"/>
            <a:ext cx="7938155" cy="5004128"/>
          </a:xfrm>
          <a:prstGeom prst="rect">
            <a:avLst/>
          </a:prstGeom>
          <a:noFill/>
          <a:ln>
            <a:noFill/>
          </a:ln>
        </p:spPr>
      </p:pic>
    </p:spTree>
    <p:extLst>
      <p:ext uri="{BB962C8B-B14F-4D97-AF65-F5344CB8AC3E}">
        <p14:creationId xmlns:p14="http://schemas.microsoft.com/office/powerpoint/2010/main" val="501603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p:tgtEl>
                                          <p:spTgt spid="7"/>
                                        </p:tgtEl>
                                        <p:attrNameLst>
                                          <p:attrName>ppt_y</p:attrName>
                                        </p:attrNameLst>
                                      </p:cBhvr>
                                      <p:tavLst>
                                        <p:tav tm="0">
                                          <p:val>
                                            <p:strVal val="#ppt_y+#ppt_h*1.125000"/>
                                          </p:val>
                                        </p:tav>
                                        <p:tav tm="100000">
                                          <p:val>
                                            <p:strVal val="#ppt_y"/>
                                          </p:val>
                                        </p:tav>
                                      </p:tavLst>
                                    </p:anim>
                                    <p:animEffect transition="in" filter="wipe(up)">
                                      <p:cBhvr>
                                        <p:cTn id="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31542"/>
            <a:ext cx="8229600" cy="2734479"/>
          </a:xfrm>
        </p:spPr>
        <p:txBody>
          <a:bodyPr>
            <a:normAutofit fontScale="92500" lnSpcReduction="20000"/>
          </a:bodyPr>
          <a:lstStyle/>
          <a:p>
            <a:pPr marL="0" indent="0" algn="ctr">
              <a:buNone/>
            </a:pPr>
            <a:r>
              <a:rPr lang="en-US" sz="4800" dirty="0">
                <a:solidFill>
                  <a:srgbClr val="000000"/>
                </a:solidFill>
              </a:rPr>
              <a:t>Range of Human Hearing </a:t>
            </a:r>
            <a:endParaRPr lang="en-US" sz="4800" dirty="0" smtClean="0">
              <a:solidFill>
                <a:srgbClr val="000000"/>
              </a:solidFill>
            </a:endParaRPr>
          </a:p>
          <a:p>
            <a:pPr marL="0" indent="0" algn="ctr">
              <a:buNone/>
            </a:pPr>
            <a:r>
              <a:rPr lang="en-US" sz="4800" dirty="0" smtClean="0">
                <a:solidFill>
                  <a:srgbClr val="000000"/>
                </a:solidFill>
              </a:rPr>
              <a:t>20 </a:t>
            </a:r>
            <a:r>
              <a:rPr lang="en-US" sz="4800" dirty="0">
                <a:solidFill>
                  <a:srgbClr val="000000"/>
                </a:solidFill>
              </a:rPr>
              <a:t>Hz – 20,000 Hz </a:t>
            </a:r>
          </a:p>
          <a:p>
            <a:pPr marL="0" indent="0" algn="ctr">
              <a:buNone/>
            </a:pPr>
            <a:r>
              <a:rPr lang="en-US" sz="4800" i="1" dirty="0">
                <a:solidFill>
                  <a:srgbClr val="000000"/>
                </a:solidFill>
              </a:rPr>
              <a:t>or </a:t>
            </a:r>
            <a:endParaRPr lang="en-US" sz="4800" dirty="0">
              <a:solidFill>
                <a:srgbClr val="000000"/>
              </a:solidFill>
            </a:endParaRPr>
          </a:p>
          <a:p>
            <a:pPr marL="0" indent="0" algn="ctr">
              <a:buNone/>
            </a:pPr>
            <a:r>
              <a:rPr lang="en-US" sz="4800" dirty="0">
                <a:solidFill>
                  <a:srgbClr val="000000"/>
                </a:solidFill>
              </a:rPr>
              <a:t>20 Hz – 20 kHz </a:t>
            </a:r>
          </a:p>
          <a:p>
            <a:pPr marL="0" indent="0" algn="ctr">
              <a:buNone/>
            </a:pPr>
            <a:endParaRPr lang="en-US" dirty="0">
              <a:solidFill>
                <a:srgbClr val="000000"/>
              </a:solidFill>
            </a:endParaRPr>
          </a:p>
        </p:txBody>
      </p:sp>
    </p:spTree>
    <p:extLst>
      <p:ext uri="{BB962C8B-B14F-4D97-AF65-F5344CB8AC3E}">
        <p14:creationId xmlns:p14="http://schemas.microsoft.com/office/powerpoint/2010/main" val="355865458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1892"/>
            <a:ext cx="8229600" cy="5884272"/>
          </a:xfrm>
        </p:spPr>
        <p:txBody>
          <a:bodyPr>
            <a:normAutofit/>
          </a:bodyPr>
          <a:lstStyle/>
          <a:p>
            <a:pPr marL="0" indent="0" algn="ctr">
              <a:buNone/>
            </a:pPr>
            <a:r>
              <a:rPr lang="en-US" sz="2400" dirty="0" smtClean="0">
                <a:solidFill>
                  <a:srgbClr val="000000"/>
                </a:solidFill>
              </a:rPr>
              <a:t> </a:t>
            </a:r>
          </a:p>
          <a:p>
            <a:pPr marL="0" indent="0" algn="ctr">
              <a:buNone/>
            </a:pPr>
            <a:r>
              <a:rPr lang="en-US" sz="2400" dirty="0" smtClean="0">
                <a:solidFill>
                  <a:srgbClr val="000000"/>
                </a:solidFill>
              </a:rPr>
              <a:t>Range </a:t>
            </a:r>
            <a:r>
              <a:rPr lang="en-US" sz="2400" dirty="0">
                <a:solidFill>
                  <a:srgbClr val="000000"/>
                </a:solidFill>
              </a:rPr>
              <a:t>of Hearing </a:t>
            </a:r>
          </a:p>
          <a:p>
            <a:pPr marL="0" indent="0" algn="ctr">
              <a:buNone/>
            </a:pPr>
            <a:r>
              <a:rPr lang="en-US" sz="2400" dirty="0">
                <a:solidFill>
                  <a:srgbClr val="000000"/>
                </a:solidFill>
                <a:hlinkClick r:id="rId2"/>
              </a:rPr>
              <a:t>http://www.youtube.com/watch?v=2G9Q-r2leyw </a:t>
            </a:r>
            <a:endParaRPr lang="en-US" sz="2400" dirty="0" smtClean="0">
              <a:solidFill>
                <a:srgbClr val="000000"/>
              </a:solidFill>
            </a:endParaRPr>
          </a:p>
          <a:p>
            <a:pPr marL="0" indent="0" algn="ctr">
              <a:buNone/>
            </a:pPr>
            <a:endParaRPr lang="en-US" sz="2400" dirty="0">
              <a:solidFill>
                <a:srgbClr val="000000"/>
              </a:solidFill>
            </a:endParaRPr>
          </a:p>
          <a:p>
            <a:pPr marL="0" indent="0" algn="ctr">
              <a:buNone/>
            </a:pPr>
            <a:r>
              <a:rPr lang="en-US" sz="2400" dirty="0" smtClean="0">
                <a:solidFill>
                  <a:srgbClr val="000000"/>
                </a:solidFill>
              </a:rPr>
              <a:t>Ear Training</a:t>
            </a:r>
          </a:p>
          <a:p>
            <a:pPr marL="0" indent="0" algn="ctr">
              <a:buNone/>
            </a:pPr>
            <a:r>
              <a:rPr lang="en-US" sz="2400" dirty="0" smtClean="0">
                <a:solidFill>
                  <a:srgbClr val="000000"/>
                </a:solidFill>
                <a:hlinkClick r:id="rId3"/>
              </a:rPr>
              <a:t>http</a:t>
            </a:r>
            <a:r>
              <a:rPr lang="en-US" sz="2400" dirty="0">
                <a:solidFill>
                  <a:srgbClr val="000000"/>
                </a:solidFill>
                <a:hlinkClick r:id="rId3"/>
              </a:rPr>
              <a:t>://homerecording.about.com/od/homestudiobasics/a/</a:t>
            </a:r>
            <a:r>
              <a:rPr lang="en-US" sz="2400" dirty="0" smtClean="0">
                <a:solidFill>
                  <a:srgbClr val="000000"/>
                </a:solidFill>
                <a:hlinkClick r:id="rId3"/>
              </a:rPr>
              <a:t>test_tones.htm</a:t>
            </a:r>
            <a:endParaRPr lang="en-US" sz="2400" dirty="0" smtClean="0">
              <a:solidFill>
                <a:srgbClr val="000000"/>
              </a:solidFill>
            </a:endParaRPr>
          </a:p>
          <a:p>
            <a:pPr marL="0" indent="0" algn="ctr">
              <a:buNone/>
            </a:pPr>
            <a:endParaRPr lang="en-US" dirty="0">
              <a:solidFill>
                <a:srgbClr val="000000"/>
              </a:solidFill>
            </a:endParaRPr>
          </a:p>
          <a:p>
            <a:pPr marL="0" indent="0" algn="ctr">
              <a:buNone/>
            </a:pPr>
            <a:r>
              <a:rPr lang="en-US" sz="2400" dirty="0" smtClean="0">
                <a:solidFill>
                  <a:srgbClr val="000000"/>
                </a:solidFill>
              </a:rPr>
              <a:t>Online Frequency Generator</a:t>
            </a:r>
          </a:p>
          <a:p>
            <a:pPr marL="0" indent="0" algn="ctr">
              <a:buNone/>
            </a:pPr>
            <a:r>
              <a:rPr lang="en-US" dirty="0">
                <a:solidFill>
                  <a:srgbClr val="000000"/>
                </a:solidFill>
                <a:hlinkClick r:id="rId4"/>
              </a:rPr>
              <a:t>http://</a:t>
            </a:r>
            <a:r>
              <a:rPr lang="en-US" dirty="0" err="1">
                <a:solidFill>
                  <a:srgbClr val="000000"/>
                </a:solidFill>
                <a:hlinkClick r:id="rId4"/>
              </a:rPr>
              <a:t>plasticity.szynalski.com</a:t>
            </a:r>
            <a:r>
              <a:rPr lang="en-US" dirty="0">
                <a:solidFill>
                  <a:srgbClr val="000000"/>
                </a:solidFill>
                <a:hlinkClick r:id="rId4"/>
              </a:rPr>
              <a:t>/tone-</a:t>
            </a:r>
            <a:r>
              <a:rPr lang="en-US" dirty="0" err="1">
                <a:solidFill>
                  <a:srgbClr val="000000"/>
                </a:solidFill>
                <a:hlinkClick r:id="rId4"/>
              </a:rPr>
              <a:t>generator.htm</a:t>
            </a:r>
            <a:endParaRPr lang="en-US" sz="2400" dirty="0" smtClean="0">
              <a:solidFill>
                <a:srgbClr val="000000"/>
              </a:solidFill>
            </a:endParaRPr>
          </a:p>
          <a:p>
            <a:pPr marL="0" indent="0" algn="ctr">
              <a:buNone/>
            </a:pPr>
            <a:endParaRPr lang="en-US" sz="2400" dirty="0" smtClean="0">
              <a:solidFill>
                <a:srgbClr val="000000"/>
              </a:solidFill>
            </a:endParaRPr>
          </a:p>
          <a:p>
            <a:pPr marL="0" indent="0" algn="ctr">
              <a:buNone/>
            </a:pPr>
            <a:endParaRPr lang="en-US" sz="2400" dirty="0">
              <a:solidFill>
                <a:srgbClr val="000000"/>
              </a:solidFill>
            </a:endParaRPr>
          </a:p>
        </p:txBody>
      </p:sp>
    </p:spTree>
    <p:extLst>
      <p:ext uri="{BB962C8B-B14F-4D97-AF65-F5344CB8AC3E}">
        <p14:creationId xmlns:p14="http://schemas.microsoft.com/office/powerpoint/2010/main" val="3522046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additive="base">
                                        <p:cTn id="2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28" dur="500"/>
                                        <p:tgtEl>
                                          <p:spTgt spid="3">
                                            <p:txEl>
                                              <p:pRg st="7" end="7"/>
                                            </p:txEl>
                                          </p:spTgt>
                                        </p:tgtEl>
                                      </p:cBhvr>
                                    </p:animEffect>
                                  </p:childTnLst>
                                </p:cTn>
                              </p:par>
                              <p:par>
                                <p:cTn id="29" presetID="1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4256"/>
            <a:ext cx="8229600" cy="5581907"/>
          </a:xfrm>
        </p:spPr>
        <p:txBody>
          <a:bodyPr/>
          <a:lstStyle/>
          <a:p>
            <a:pPr marL="0" indent="0" algn="ctr">
              <a:buNone/>
            </a:pPr>
            <a:r>
              <a:rPr lang="en-US" dirty="0">
                <a:solidFill>
                  <a:schemeClr val="tx1"/>
                </a:solidFill>
              </a:rPr>
              <a:t>Wavelength </a:t>
            </a:r>
            <a:endParaRPr lang="en-US" dirty="0" smtClean="0">
              <a:solidFill>
                <a:schemeClr val="tx1"/>
              </a:solidFill>
            </a:endParaRPr>
          </a:p>
          <a:p>
            <a:pPr marL="0" indent="0" algn="ctr">
              <a:buNone/>
            </a:pPr>
            <a:endParaRPr lang="en-US" dirty="0">
              <a:solidFill>
                <a:schemeClr val="tx1"/>
              </a:solidFill>
            </a:endParaRPr>
          </a:p>
          <a:p>
            <a:r>
              <a:rPr lang="en-US" dirty="0" smtClean="0">
                <a:solidFill>
                  <a:schemeClr val="tx1"/>
                </a:solidFill>
              </a:rPr>
              <a:t>Wavelength </a:t>
            </a:r>
            <a:r>
              <a:rPr lang="en-US" dirty="0">
                <a:solidFill>
                  <a:schemeClr val="tx1"/>
                </a:solidFill>
              </a:rPr>
              <a:t>= Speed of Sound / Cycles per second </a:t>
            </a:r>
            <a:endParaRPr lang="en-US" dirty="0" smtClean="0">
              <a:solidFill>
                <a:schemeClr val="tx1"/>
              </a:solidFill>
            </a:endParaRPr>
          </a:p>
          <a:p>
            <a:endParaRPr lang="en-US" dirty="0">
              <a:solidFill>
                <a:schemeClr val="tx1"/>
              </a:solidFill>
            </a:endParaRPr>
          </a:p>
          <a:p>
            <a:pPr algn="ctr"/>
            <a:r>
              <a:rPr lang="en-US" dirty="0" smtClean="0">
                <a:solidFill>
                  <a:schemeClr val="tx1"/>
                </a:solidFill>
              </a:rPr>
              <a:t>Vocalist </a:t>
            </a:r>
            <a:r>
              <a:rPr lang="en-US" dirty="0">
                <a:solidFill>
                  <a:schemeClr val="tx1"/>
                </a:solidFill>
              </a:rPr>
              <a:t>sings the note A at 440 </a:t>
            </a:r>
            <a:r>
              <a:rPr lang="en-US" dirty="0" smtClean="0">
                <a:solidFill>
                  <a:schemeClr val="tx1"/>
                </a:solidFill>
              </a:rPr>
              <a:t>Hz. </a:t>
            </a:r>
          </a:p>
          <a:p>
            <a:pPr lvl="1" algn="ctr"/>
            <a:r>
              <a:rPr lang="en-US" dirty="0" smtClean="0">
                <a:solidFill>
                  <a:schemeClr val="tx1"/>
                </a:solidFill>
              </a:rPr>
              <a:t>1130 </a:t>
            </a:r>
            <a:r>
              <a:rPr lang="en-US" dirty="0">
                <a:solidFill>
                  <a:schemeClr val="tx1"/>
                </a:solidFill>
              </a:rPr>
              <a:t>/ 440 = 2.56 </a:t>
            </a:r>
            <a:r>
              <a:rPr lang="en-US" dirty="0" err="1">
                <a:solidFill>
                  <a:schemeClr val="tx1"/>
                </a:solidFill>
              </a:rPr>
              <a:t>ft</a:t>
            </a:r>
            <a:r>
              <a:rPr lang="en-US" dirty="0">
                <a:solidFill>
                  <a:schemeClr val="tx1"/>
                </a:solidFill>
              </a:rPr>
              <a:t> or 30.72 inches </a:t>
            </a:r>
            <a:endParaRPr lang="en-US" dirty="0" smtClean="0">
              <a:solidFill>
                <a:schemeClr val="tx1"/>
              </a:solidFill>
            </a:endParaRPr>
          </a:p>
          <a:p>
            <a:pPr algn="ctr"/>
            <a:r>
              <a:rPr lang="en-US" dirty="0">
                <a:solidFill>
                  <a:schemeClr val="tx1"/>
                </a:solidFill>
              </a:rPr>
              <a:t>Low E on Electronic Bass ~ 40 Hz </a:t>
            </a:r>
            <a:endParaRPr lang="en-US" dirty="0" smtClean="0">
              <a:solidFill>
                <a:schemeClr val="tx1"/>
              </a:solidFill>
            </a:endParaRPr>
          </a:p>
          <a:p>
            <a:pPr lvl="1" algn="ctr"/>
            <a:r>
              <a:rPr lang="en-US" dirty="0" smtClean="0">
                <a:solidFill>
                  <a:schemeClr val="tx1"/>
                </a:solidFill>
              </a:rPr>
              <a:t>1130 </a:t>
            </a:r>
            <a:r>
              <a:rPr lang="en-US" dirty="0">
                <a:solidFill>
                  <a:schemeClr val="tx1"/>
                </a:solidFill>
              </a:rPr>
              <a:t>/ 40 = 28.25 </a:t>
            </a:r>
            <a:r>
              <a:rPr lang="en-US" dirty="0" err="1">
                <a:solidFill>
                  <a:schemeClr val="tx1"/>
                </a:solidFill>
              </a:rPr>
              <a:t>ft</a:t>
            </a:r>
            <a:r>
              <a:rPr lang="en-US" dirty="0">
                <a:solidFill>
                  <a:schemeClr val="tx1"/>
                </a:solidFill>
              </a:rPr>
              <a:t> or 339 inches </a:t>
            </a:r>
          </a:p>
          <a:p>
            <a:pPr algn="ctr"/>
            <a:r>
              <a:rPr lang="en-US" dirty="0">
                <a:solidFill>
                  <a:schemeClr val="tx1"/>
                </a:solidFill>
              </a:rPr>
              <a:t>Screaming Guitar Lead @ 1175 Hz </a:t>
            </a:r>
            <a:endParaRPr lang="en-US" dirty="0" smtClean="0">
              <a:solidFill>
                <a:schemeClr val="tx1"/>
              </a:solidFill>
            </a:endParaRPr>
          </a:p>
          <a:p>
            <a:pPr lvl="1" algn="ctr"/>
            <a:r>
              <a:rPr lang="en-US" dirty="0" smtClean="0">
                <a:solidFill>
                  <a:schemeClr val="tx1"/>
                </a:solidFill>
              </a:rPr>
              <a:t>1130 </a:t>
            </a:r>
            <a:r>
              <a:rPr lang="en-US" dirty="0">
                <a:solidFill>
                  <a:schemeClr val="tx1"/>
                </a:solidFill>
              </a:rPr>
              <a:t>/ 1175 = .96 </a:t>
            </a:r>
            <a:r>
              <a:rPr lang="en-US" dirty="0" err="1">
                <a:solidFill>
                  <a:schemeClr val="tx1"/>
                </a:solidFill>
              </a:rPr>
              <a:t>ft</a:t>
            </a:r>
            <a:r>
              <a:rPr lang="en-US" dirty="0">
                <a:solidFill>
                  <a:schemeClr val="tx1"/>
                </a:solidFill>
              </a:rPr>
              <a:t> or 11.5 inches </a:t>
            </a:r>
          </a:p>
          <a:p>
            <a:endParaRPr lang="en-US" dirty="0">
              <a:solidFill>
                <a:schemeClr val="tx1"/>
              </a:solidFill>
            </a:endParaRPr>
          </a:p>
          <a:p>
            <a:pPr marL="0" indent="0">
              <a:buNone/>
            </a:pPr>
            <a:endParaRPr lang="en-US" dirty="0">
              <a:solidFill>
                <a:schemeClr val="tx1"/>
              </a:solidFill>
            </a:endParaRPr>
          </a:p>
        </p:txBody>
      </p:sp>
    </p:spTree>
    <p:extLst>
      <p:ext uri="{BB962C8B-B14F-4D97-AF65-F5344CB8AC3E}">
        <p14:creationId xmlns:p14="http://schemas.microsoft.com/office/powerpoint/2010/main" val="954505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ssolv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ssolv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ssolv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7280"/>
            <a:ext cx="8229600" cy="4525963"/>
          </a:xfrm>
        </p:spPr>
        <p:txBody>
          <a:bodyPr>
            <a:normAutofit lnSpcReduction="10000"/>
          </a:bodyPr>
          <a:lstStyle/>
          <a:p>
            <a:pPr marL="0" indent="0" algn="ctr">
              <a:buNone/>
            </a:pPr>
            <a:r>
              <a:rPr lang="en-US" dirty="0">
                <a:solidFill>
                  <a:srgbClr val="000000"/>
                </a:solidFill>
              </a:rPr>
              <a:t>Decibels AUDIO </a:t>
            </a:r>
            <a:endParaRPr lang="en-US" dirty="0" smtClean="0">
              <a:solidFill>
                <a:srgbClr val="000000"/>
              </a:solidFill>
            </a:endParaRPr>
          </a:p>
          <a:p>
            <a:pPr marL="0" indent="0" algn="ctr">
              <a:buNone/>
            </a:pPr>
            <a:r>
              <a:rPr lang="en-US" dirty="0" smtClean="0">
                <a:solidFill>
                  <a:srgbClr val="000000"/>
                </a:solidFill>
              </a:rPr>
              <a:t>A logarithmic unit to measure </a:t>
            </a:r>
            <a:r>
              <a:rPr lang="en-US" dirty="0" err="1" smtClean="0">
                <a:solidFill>
                  <a:srgbClr val="000000"/>
                </a:solidFill>
              </a:rPr>
              <a:t>ampliture</a:t>
            </a:r>
            <a:r>
              <a:rPr lang="en-US" dirty="0" smtClean="0">
                <a:solidFill>
                  <a:srgbClr val="000000"/>
                </a:solidFill>
              </a:rPr>
              <a:t>/sound pressure..</a:t>
            </a:r>
          </a:p>
          <a:p>
            <a:pPr marL="0" indent="0" algn="ctr">
              <a:buNone/>
            </a:pPr>
            <a:endParaRPr lang="en-US" dirty="0">
              <a:solidFill>
                <a:srgbClr val="000000"/>
              </a:solidFill>
            </a:endParaRPr>
          </a:p>
          <a:p>
            <a:pPr algn="ctr"/>
            <a:r>
              <a:rPr lang="en-US" dirty="0" smtClean="0">
                <a:solidFill>
                  <a:srgbClr val="000000"/>
                </a:solidFill>
              </a:rPr>
              <a:t>0 </a:t>
            </a:r>
            <a:r>
              <a:rPr lang="en-US" dirty="0" err="1">
                <a:solidFill>
                  <a:srgbClr val="000000"/>
                </a:solidFill>
              </a:rPr>
              <a:t>db</a:t>
            </a:r>
            <a:r>
              <a:rPr lang="en-US" dirty="0">
                <a:solidFill>
                  <a:srgbClr val="000000"/>
                </a:solidFill>
              </a:rPr>
              <a:t> is the threshold of hearing </a:t>
            </a:r>
          </a:p>
          <a:p>
            <a:pPr marL="0" indent="0" algn="ctr">
              <a:buNone/>
            </a:pPr>
            <a:endParaRPr lang="en-US" dirty="0" smtClean="0">
              <a:solidFill>
                <a:srgbClr val="000000"/>
              </a:solidFill>
            </a:endParaRPr>
          </a:p>
          <a:p>
            <a:pPr algn="ctr"/>
            <a:r>
              <a:rPr lang="en-US" dirty="0" smtClean="0">
                <a:solidFill>
                  <a:srgbClr val="000000"/>
                </a:solidFill>
              </a:rPr>
              <a:t>10 </a:t>
            </a:r>
            <a:r>
              <a:rPr lang="en-US" dirty="0" err="1" smtClean="0">
                <a:solidFill>
                  <a:srgbClr val="000000"/>
                </a:solidFill>
              </a:rPr>
              <a:t>db</a:t>
            </a:r>
            <a:r>
              <a:rPr lang="en-US" dirty="0" smtClean="0">
                <a:solidFill>
                  <a:srgbClr val="000000"/>
                </a:solidFill>
              </a:rPr>
              <a:t> </a:t>
            </a:r>
            <a:r>
              <a:rPr lang="en-US" dirty="0">
                <a:solidFill>
                  <a:srgbClr val="000000"/>
                </a:solidFill>
              </a:rPr>
              <a:t>is 10 times </a:t>
            </a:r>
            <a:r>
              <a:rPr lang="en-US" dirty="0" smtClean="0">
                <a:solidFill>
                  <a:srgbClr val="000000"/>
                </a:solidFill>
              </a:rPr>
              <a:t>greater</a:t>
            </a:r>
          </a:p>
          <a:p>
            <a:pPr marL="0" indent="0" algn="ctr">
              <a:buNone/>
            </a:pPr>
            <a:endParaRPr lang="en-US" dirty="0" smtClean="0">
              <a:solidFill>
                <a:srgbClr val="000000"/>
              </a:solidFill>
            </a:endParaRPr>
          </a:p>
          <a:p>
            <a:pPr algn="ctr"/>
            <a:r>
              <a:rPr lang="en-US" dirty="0" smtClean="0">
                <a:solidFill>
                  <a:srgbClr val="000000"/>
                </a:solidFill>
              </a:rPr>
              <a:t>20 </a:t>
            </a:r>
            <a:r>
              <a:rPr lang="en-US" dirty="0" err="1" smtClean="0">
                <a:solidFill>
                  <a:srgbClr val="000000"/>
                </a:solidFill>
              </a:rPr>
              <a:t>db</a:t>
            </a:r>
            <a:r>
              <a:rPr lang="en-US" dirty="0" smtClean="0">
                <a:solidFill>
                  <a:srgbClr val="000000"/>
                </a:solidFill>
              </a:rPr>
              <a:t> </a:t>
            </a:r>
            <a:r>
              <a:rPr lang="en-US" dirty="0">
                <a:solidFill>
                  <a:srgbClr val="000000"/>
                </a:solidFill>
              </a:rPr>
              <a:t>is 100 times </a:t>
            </a:r>
            <a:r>
              <a:rPr lang="en-US" dirty="0" smtClean="0">
                <a:solidFill>
                  <a:srgbClr val="000000"/>
                </a:solidFill>
              </a:rPr>
              <a:t>greater</a:t>
            </a:r>
          </a:p>
          <a:p>
            <a:pPr marL="0" indent="0" algn="ctr">
              <a:buNone/>
            </a:pPr>
            <a:endParaRPr lang="en-US" dirty="0">
              <a:solidFill>
                <a:srgbClr val="000000"/>
              </a:solidFill>
            </a:endParaRPr>
          </a:p>
          <a:p>
            <a:pPr algn="ctr"/>
            <a:r>
              <a:rPr lang="en-US" dirty="0" smtClean="0">
                <a:solidFill>
                  <a:srgbClr val="000000"/>
                </a:solidFill>
              </a:rPr>
              <a:t>30 </a:t>
            </a:r>
            <a:r>
              <a:rPr lang="en-US" dirty="0" err="1" smtClean="0">
                <a:solidFill>
                  <a:srgbClr val="000000"/>
                </a:solidFill>
              </a:rPr>
              <a:t>db</a:t>
            </a:r>
            <a:r>
              <a:rPr lang="en-US" dirty="0" smtClean="0">
                <a:solidFill>
                  <a:srgbClr val="000000"/>
                </a:solidFill>
              </a:rPr>
              <a:t> </a:t>
            </a:r>
            <a:r>
              <a:rPr lang="en-US" dirty="0">
                <a:solidFill>
                  <a:srgbClr val="000000"/>
                </a:solidFill>
              </a:rPr>
              <a:t>is a 1000 times greater </a:t>
            </a:r>
          </a:p>
          <a:p>
            <a:pPr marL="0" indent="0">
              <a:buNone/>
            </a:pPr>
            <a:endParaRPr lang="en-US" dirty="0">
              <a:solidFill>
                <a:srgbClr val="000000"/>
              </a:solidFill>
            </a:endParaRPr>
          </a:p>
        </p:txBody>
      </p:sp>
    </p:spTree>
    <p:extLst>
      <p:ext uri="{BB962C8B-B14F-4D97-AF65-F5344CB8AC3E}">
        <p14:creationId xmlns:p14="http://schemas.microsoft.com/office/powerpoint/2010/main" val="177393392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ssolv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dissolve">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dissolve">
                                      <p:cBhvr>
                                        <p:cTn id="17" dur="500"/>
                                        <p:tgtEl>
                                          <p:spTgt spid="3">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dissolve">
                                      <p:cBhvr>
                                        <p:cTn id="2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3168183"/>
          </a:xfrm>
        </p:spPr>
        <p:txBody>
          <a:bodyPr/>
          <a:lstStyle/>
          <a:p>
            <a:r>
              <a:rPr lang="en-US" dirty="0" smtClean="0"/>
              <a:t>What does this all mean to you in this class?          </a:t>
            </a:r>
            <a:br>
              <a:rPr lang="en-US" dirty="0" smtClean="0"/>
            </a:br>
            <a:endParaRPr lang="en-US" dirty="0"/>
          </a:p>
        </p:txBody>
      </p:sp>
      <p:sp>
        <p:nvSpPr>
          <p:cNvPr id="3" name="Content Placeholder 2"/>
          <p:cNvSpPr>
            <a:spLocks noGrp="1"/>
          </p:cNvSpPr>
          <p:nvPr>
            <p:ph idx="1"/>
          </p:nvPr>
        </p:nvSpPr>
        <p:spPr>
          <a:xfrm>
            <a:off x="457200" y="2875092"/>
            <a:ext cx="8229600" cy="3251072"/>
          </a:xfrm>
        </p:spPr>
        <p:txBody>
          <a:bodyPr/>
          <a:lstStyle/>
          <a:p>
            <a:r>
              <a:rPr lang="en-US" dirty="0" smtClean="0">
                <a:solidFill>
                  <a:srgbClr val="000000"/>
                </a:solidFill>
              </a:rPr>
              <a:t>You are always working with sound waves – it is important to understand the basics of how they work.</a:t>
            </a:r>
          </a:p>
          <a:p>
            <a:r>
              <a:rPr lang="en-US" dirty="0" smtClean="0">
                <a:solidFill>
                  <a:srgbClr val="000000"/>
                </a:solidFill>
              </a:rPr>
              <a:t>Terminology…we will use it all year long. </a:t>
            </a:r>
          </a:p>
          <a:p>
            <a:r>
              <a:rPr lang="en-US" dirty="0" smtClean="0">
                <a:solidFill>
                  <a:srgbClr val="000000"/>
                </a:solidFill>
              </a:rPr>
              <a:t>The lesson information will impact your hearing.</a:t>
            </a:r>
            <a:endParaRPr lang="en-US" dirty="0" smtClean="0">
              <a:solidFill>
                <a:srgbClr val="000000"/>
              </a:solidFill>
            </a:endParaRPr>
          </a:p>
        </p:txBody>
      </p:sp>
    </p:spTree>
    <p:extLst>
      <p:ext uri="{BB962C8B-B14F-4D97-AF65-F5344CB8AC3E}">
        <p14:creationId xmlns:p14="http://schemas.microsoft.com/office/powerpoint/2010/main" val="166088302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87279"/>
            <a:ext cx="8229600" cy="5943789"/>
          </a:xfrm>
        </p:spPr>
        <p:txBody>
          <a:bodyPr>
            <a:normAutofit/>
          </a:bodyPr>
          <a:lstStyle/>
          <a:p>
            <a:pPr algn="ctr"/>
            <a:r>
              <a:rPr lang="en-US" sz="2800" dirty="0">
                <a:solidFill>
                  <a:schemeClr val="tx1"/>
                </a:solidFill>
              </a:rPr>
              <a:t>Threshold of Hearing (TOH) 0 dB</a:t>
            </a:r>
          </a:p>
          <a:p>
            <a:pPr algn="ctr"/>
            <a:r>
              <a:rPr lang="en-US" sz="2800" dirty="0">
                <a:solidFill>
                  <a:schemeClr val="tx1"/>
                </a:solidFill>
              </a:rPr>
              <a:t>Rustling Leaves 10 dB</a:t>
            </a:r>
          </a:p>
          <a:p>
            <a:pPr algn="ctr"/>
            <a:r>
              <a:rPr lang="en-US" sz="2800" dirty="0" smtClean="0">
                <a:solidFill>
                  <a:schemeClr val="tx1"/>
                </a:solidFill>
              </a:rPr>
              <a:t>Whisper 20 </a:t>
            </a:r>
            <a:r>
              <a:rPr lang="en-US" sz="2800" dirty="0">
                <a:solidFill>
                  <a:schemeClr val="tx1"/>
                </a:solidFill>
              </a:rPr>
              <a:t>dB</a:t>
            </a:r>
          </a:p>
          <a:p>
            <a:pPr algn="ctr"/>
            <a:r>
              <a:rPr lang="en-US" sz="2800" dirty="0">
                <a:solidFill>
                  <a:schemeClr val="tx1"/>
                </a:solidFill>
              </a:rPr>
              <a:t>Normal Conversation 60 dB</a:t>
            </a:r>
          </a:p>
          <a:p>
            <a:pPr algn="ctr"/>
            <a:r>
              <a:rPr lang="en-US" sz="2800" dirty="0">
                <a:solidFill>
                  <a:schemeClr val="tx1"/>
                </a:solidFill>
              </a:rPr>
              <a:t>Busy Street Traffic 70 dB</a:t>
            </a:r>
          </a:p>
          <a:p>
            <a:pPr algn="ctr"/>
            <a:r>
              <a:rPr lang="en-US" sz="2800" dirty="0">
                <a:solidFill>
                  <a:schemeClr val="tx1"/>
                </a:solidFill>
              </a:rPr>
              <a:t>Vacuum </a:t>
            </a:r>
            <a:r>
              <a:rPr lang="en-US" sz="2800" dirty="0" smtClean="0">
                <a:solidFill>
                  <a:schemeClr val="tx1"/>
                </a:solidFill>
              </a:rPr>
              <a:t>Cleaner</a:t>
            </a:r>
            <a:r>
              <a:rPr lang="en-US" sz="2800" dirty="0">
                <a:solidFill>
                  <a:schemeClr val="tx1"/>
                </a:solidFill>
              </a:rPr>
              <a:t> </a:t>
            </a:r>
            <a:r>
              <a:rPr lang="en-US" sz="2800" dirty="0" smtClean="0">
                <a:solidFill>
                  <a:schemeClr val="tx1"/>
                </a:solidFill>
              </a:rPr>
              <a:t>80 </a:t>
            </a:r>
            <a:r>
              <a:rPr lang="en-US" sz="2800" dirty="0">
                <a:solidFill>
                  <a:schemeClr val="tx1"/>
                </a:solidFill>
              </a:rPr>
              <a:t>dB</a:t>
            </a:r>
          </a:p>
          <a:p>
            <a:pPr algn="ctr"/>
            <a:r>
              <a:rPr lang="en-US" sz="2800" dirty="0" smtClean="0">
                <a:solidFill>
                  <a:schemeClr val="tx1"/>
                </a:solidFill>
              </a:rPr>
              <a:t>Large Orchestra 98 </a:t>
            </a:r>
            <a:r>
              <a:rPr lang="en-US" sz="2800" dirty="0">
                <a:solidFill>
                  <a:schemeClr val="tx1"/>
                </a:solidFill>
              </a:rPr>
              <a:t>dB</a:t>
            </a:r>
          </a:p>
          <a:p>
            <a:pPr algn="ctr"/>
            <a:r>
              <a:rPr lang="en-US" sz="2800" dirty="0" smtClean="0">
                <a:solidFill>
                  <a:schemeClr val="tx1"/>
                </a:solidFill>
              </a:rPr>
              <a:t>Level </a:t>
            </a:r>
            <a:r>
              <a:rPr lang="en-US" sz="2800" dirty="0">
                <a:solidFill>
                  <a:schemeClr val="tx1"/>
                </a:solidFill>
              </a:rPr>
              <a:t>Front Rows of Rock Concert 110 dB</a:t>
            </a:r>
          </a:p>
          <a:p>
            <a:pPr algn="ctr"/>
            <a:r>
              <a:rPr lang="en-US" sz="2800" dirty="0">
                <a:solidFill>
                  <a:schemeClr val="tx1"/>
                </a:solidFill>
              </a:rPr>
              <a:t>Threshold of Pain 130 dB</a:t>
            </a:r>
          </a:p>
          <a:p>
            <a:pPr algn="ctr"/>
            <a:r>
              <a:rPr lang="en-US" sz="2800" dirty="0">
                <a:solidFill>
                  <a:schemeClr val="tx1"/>
                </a:solidFill>
              </a:rPr>
              <a:t>Military Jet Takeoff 140 dB</a:t>
            </a:r>
          </a:p>
          <a:p>
            <a:pPr algn="ctr"/>
            <a:r>
              <a:rPr lang="en-US" sz="2800" dirty="0">
                <a:solidFill>
                  <a:schemeClr val="tx1"/>
                </a:solidFill>
              </a:rPr>
              <a:t>Instant Perforation of Eardrum 160 dB </a:t>
            </a:r>
          </a:p>
        </p:txBody>
      </p:sp>
      <p:sp>
        <p:nvSpPr>
          <p:cNvPr id="2" name="TextBox 1"/>
          <p:cNvSpPr txBox="1"/>
          <p:nvPr/>
        </p:nvSpPr>
        <p:spPr>
          <a:xfrm>
            <a:off x="9888675" y="566933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716268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dissolv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dissolv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dissolv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888675" y="5669330"/>
            <a:ext cx="184666" cy="369332"/>
          </a:xfrm>
          <a:prstGeom prst="rect">
            <a:avLst/>
          </a:prstGeom>
          <a:noFill/>
        </p:spPr>
        <p:txBody>
          <a:bodyPr wrap="none" rtlCol="0">
            <a:spAutoFit/>
          </a:bodyPr>
          <a:lstStyle/>
          <a:p>
            <a:endParaRPr lang="en-US" dirty="0"/>
          </a:p>
        </p:txBody>
      </p:sp>
      <p:pic>
        <p:nvPicPr>
          <p:cNvPr id="6" name="Picture 5"/>
          <p:cNvPicPr>
            <a:picLocks noChangeAspect="1"/>
          </p:cNvPicPr>
          <p:nvPr/>
        </p:nvPicPr>
        <p:blipFill>
          <a:blip r:embed="rId2"/>
          <a:stretch>
            <a:fillRect/>
          </a:stretch>
        </p:blipFill>
        <p:spPr>
          <a:xfrm>
            <a:off x="271461" y="369552"/>
            <a:ext cx="8448084" cy="5669109"/>
          </a:xfrm>
          <a:prstGeom prst="rect">
            <a:avLst/>
          </a:prstGeom>
        </p:spPr>
      </p:pic>
    </p:spTree>
    <p:extLst>
      <p:ext uri="{BB962C8B-B14F-4D97-AF65-F5344CB8AC3E}">
        <p14:creationId xmlns:p14="http://schemas.microsoft.com/office/powerpoint/2010/main" val="122215583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0320"/>
            <a:ext cx="8229600" cy="5445843"/>
          </a:xfrm>
        </p:spPr>
        <p:txBody>
          <a:bodyPr>
            <a:normAutofit/>
          </a:bodyPr>
          <a:lstStyle/>
          <a:p>
            <a:pPr marL="0" indent="0">
              <a:buNone/>
            </a:pPr>
            <a:endParaRPr lang="en-US" dirty="0">
              <a:solidFill>
                <a:srgbClr val="000000"/>
              </a:solidFill>
            </a:endParaRPr>
          </a:p>
          <a:p>
            <a:r>
              <a:rPr lang="en-US" dirty="0" err="1">
                <a:solidFill>
                  <a:srgbClr val="000000"/>
                </a:solidFill>
              </a:rPr>
              <a:t>Vaccum</a:t>
            </a:r>
            <a:r>
              <a:rPr lang="en-US" dirty="0">
                <a:solidFill>
                  <a:srgbClr val="000000"/>
                </a:solidFill>
              </a:rPr>
              <a:t> Cleaner 80db </a:t>
            </a:r>
            <a:endParaRPr lang="en-US" dirty="0" smtClean="0">
              <a:solidFill>
                <a:srgbClr val="000000"/>
              </a:solidFill>
            </a:endParaRPr>
          </a:p>
          <a:p>
            <a:endParaRPr lang="en-US" dirty="0">
              <a:solidFill>
                <a:srgbClr val="000000"/>
              </a:solidFill>
            </a:endParaRPr>
          </a:p>
          <a:p>
            <a:r>
              <a:rPr lang="en-US" dirty="0" smtClean="0">
                <a:solidFill>
                  <a:srgbClr val="000000"/>
                </a:solidFill>
              </a:rPr>
              <a:t>Rock Concert </a:t>
            </a:r>
            <a:r>
              <a:rPr lang="en-US" dirty="0">
                <a:solidFill>
                  <a:srgbClr val="000000"/>
                </a:solidFill>
              </a:rPr>
              <a:t>110 </a:t>
            </a:r>
            <a:r>
              <a:rPr lang="en-US" dirty="0" err="1" smtClean="0">
                <a:solidFill>
                  <a:srgbClr val="000000"/>
                </a:solidFill>
              </a:rPr>
              <a:t>db</a:t>
            </a:r>
            <a:endParaRPr lang="en-US" dirty="0">
              <a:solidFill>
                <a:srgbClr val="000000"/>
              </a:solidFill>
            </a:endParaRPr>
          </a:p>
          <a:p>
            <a:pPr marL="0" indent="0">
              <a:buNone/>
            </a:pPr>
            <a:endParaRPr lang="en-US" dirty="0">
              <a:solidFill>
                <a:srgbClr val="000000"/>
              </a:solidFill>
            </a:endParaRPr>
          </a:p>
          <a:p>
            <a:r>
              <a:rPr lang="en-US" dirty="0">
                <a:solidFill>
                  <a:srgbClr val="000000"/>
                </a:solidFill>
              </a:rPr>
              <a:t>Difference of 30 </a:t>
            </a:r>
            <a:r>
              <a:rPr lang="en-US" dirty="0" err="1">
                <a:solidFill>
                  <a:srgbClr val="000000"/>
                </a:solidFill>
              </a:rPr>
              <a:t>db</a:t>
            </a:r>
            <a:r>
              <a:rPr lang="en-US" dirty="0">
                <a:solidFill>
                  <a:srgbClr val="000000"/>
                </a:solidFill>
              </a:rPr>
              <a:t> or 1000 times </a:t>
            </a:r>
            <a:r>
              <a:rPr lang="en-US" dirty="0" smtClean="0">
                <a:solidFill>
                  <a:srgbClr val="000000"/>
                </a:solidFill>
              </a:rPr>
              <a:t>louder</a:t>
            </a:r>
          </a:p>
          <a:p>
            <a:pPr marL="0" indent="0">
              <a:buNone/>
            </a:pPr>
            <a:endParaRPr lang="en-US" dirty="0">
              <a:solidFill>
                <a:srgbClr val="000000"/>
              </a:solidFill>
            </a:endParaRPr>
          </a:p>
          <a:p>
            <a:r>
              <a:rPr lang="en-US" dirty="0">
                <a:solidFill>
                  <a:srgbClr val="000000"/>
                </a:solidFill>
              </a:rPr>
              <a:t>Therefore the average rock concert is equal to listening to 1000 vacuum cleaners running at the same time </a:t>
            </a:r>
          </a:p>
          <a:p>
            <a:pPr marL="0" indent="0">
              <a:buNone/>
            </a:pPr>
            <a:endParaRPr lang="en-US" dirty="0">
              <a:solidFill>
                <a:srgbClr val="000000"/>
              </a:solidFill>
            </a:endParaRPr>
          </a:p>
        </p:txBody>
      </p:sp>
    </p:spTree>
    <p:extLst>
      <p:ext uri="{BB962C8B-B14F-4D97-AF65-F5344CB8AC3E}">
        <p14:creationId xmlns:p14="http://schemas.microsoft.com/office/powerpoint/2010/main" val="31840208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ssolv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dissolv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3168183"/>
          </a:xfrm>
        </p:spPr>
        <p:txBody>
          <a:bodyPr/>
          <a:lstStyle/>
          <a:p>
            <a:r>
              <a:rPr lang="en-US" dirty="0" smtClean="0"/>
              <a:t>What does this all mean to you in this class?          </a:t>
            </a:r>
            <a:br>
              <a:rPr lang="en-US" dirty="0" smtClean="0"/>
            </a:br>
            <a:endParaRPr lang="en-US" dirty="0"/>
          </a:p>
        </p:txBody>
      </p:sp>
      <p:sp>
        <p:nvSpPr>
          <p:cNvPr id="3" name="Content Placeholder 2"/>
          <p:cNvSpPr>
            <a:spLocks noGrp="1"/>
          </p:cNvSpPr>
          <p:nvPr>
            <p:ph idx="1"/>
          </p:nvPr>
        </p:nvSpPr>
        <p:spPr>
          <a:xfrm>
            <a:off x="457200" y="2875092"/>
            <a:ext cx="8229600" cy="3251072"/>
          </a:xfrm>
        </p:spPr>
        <p:txBody>
          <a:bodyPr/>
          <a:lstStyle/>
          <a:p>
            <a:r>
              <a:rPr lang="en-US" dirty="0" smtClean="0"/>
              <a:t>You are always working with sound waves – it is important to understand the basics of how they work.</a:t>
            </a:r>
          </a:p>
          <a:p>
            <a:r>
              <a:rPr lang="en-US" dirty="0" smtClean="0"/>
              <a:t>Frequency, measured in Hz and kHz will become part of our daily discussion and listening.</a:t>
            </a:r>
          </a:p>
          <a:p>
            <a:r>
              <a:rPr lang="en-US" dirty="0" smtClean="0"/>
              <a:t>Decibels impact your hearing – take care of </a:t>
            </a:r>
            <a:r>
              <a:rPr lang="en-US" smtClean="0"/>
              <a:t>your hearing! </a:t>
            </a:r>
          </a:p>
        </p:txBody>
      </p:sp>
    </p:spTree>
    <p:extLst>
      <p:ext uri="{BB962C8B-B14F-4D97-AF65-F5344CB8AC3E}">
        <p14:creationId xmlns:p14="http://schemas.microsoft.com/office/powerpoint/2010/main" val="19866968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8665"/>
            <a:ext cx="8229600" cy="6021225"/>
          </a:xfrm>
        </p:spPr>
        <p:txBody>
          <a:bodyPr>
            <a:normAutofit/>
          </a:bodyPr>
          <a:lstStyle/>
          <a:p>
            <a:pPr marL="0" indent="0" algn="ctr">
              <a:buNone/>
            </a:pPr>
            <a:endParaRPr lang="en-US" dirty="0" smtClean="0">
              <a:solidFill>
                <a:srgbClr val="000000"/>
              </a:solidFill>
            </a:endParaRPr>
          </a:p>
          <a:p>
            <a:pPr marL="0" indent="0" algn="ctr">
              <a:buNone/>
            </a:pPr>
            <a:endParaRPr lang="en-US" dirty="0">
              <a:solidFill>
                <a:srgbClr val="000000"/>
              </a:solidFill>
            </a:endParaRPr>
          </a:p>
          <a:p>
            <a:pPr marL="0" indent="0" algn="ctr">
              <a:buNone/>
            </a:pPr>
            <a:r>
              <a:rPr lang="en-US" sz="4400" dirty="0" smtClean="0">
                <a:solidFill>
                  <a:srgbClr val="000000"/>
                </a:solidFill>
              </a:rPr>
              <a:t>Sound Waves</a:t>
            </a:r>
          </a:p>
          <a:p>
            <a:pPr marL="0" indent="0" algn="ctr">
              <a:buNone/>
            </a:pPr>
            <a:endParaRPr lang="en-US" dirty="0" smtClean="0">
              <a:solidFill>
                <a:srgbClr val="000000"/>
              </a:solidFill>
            </a:endParaRPr>
          </a:p>
          <a:p>
            <a:pPr marL="0" indent="0" algn="ctr">
              <a:buNone/>
            </a:pPr>
            <a:r>
              <a:rPr lang="en-US" dirty="0" smtClean="0">
                <a:solidFill>
                  <a:srgbClr val="000000"/>
                </a:solidFill>
              </a:rPr>
              <a:t> </a:t>
            </a:r>
            <a:endParaRPr lang="en-US" dirty="0">
              <a:solidFill>
                <a:srgbClr val="000000"/>
              </a:solidFill>
            </a:endParaRPr>
          </a:p>
          <a:p>
            <a:r>
              <a:rPr lang="en-US" sz="2800" dirty="0" smtClean="0">
                <a:solidFill>
                  <a:schemeClr val="tx1"/>
                </a:solidFill>
              </a:rPr>
              <a:t>Sound </a:t>
            </a:r>
            <a:r>
              <a:rPr lang="en-US" sz="2800" dirty="0">
                <a:solidFill>
                  <a:schemeClr val="tx1"/>
                </a:solidFill>
              </a:rPr>
              <a:t>waves exist as variations of pressure in a medium such as air. Sound waves are created when an object causes the air around it to vibrate. The vibrating air then causes the human eardrum to vibrate, which the brain interprets as </a:t>
            </a:r>
            <a:r>
              <a:rPr lang="en-US" sz="2800" dirty="0" smtClean="0">
                <a:solidFill>
                  <a:schemeClr val="tx1"/>
                </a:solidFill>
              </a:rPr>
              <a:t>sound.</a:t>
            </a:r>
          </a:p>
          <a:p>
            <a:pPr marL="0" indent="0">
              <a:buNone/>
            </a:pPr>
            <a:endParaRPr lang="en-US" dirty="0">
              <a:solidFill>
                <a:srgbClr val="000000"/>
              </a:solidFill>
            </a:endParaRPr>
          </a:p>
          <a:p>
            <a:pPr marL="0" indent="0">
              <a:buNone/>
            </a:pPr>
            <a:endParaRPr lang="en-US" dirty="0">
              <a:solidFill>
                <a:srgbClr val="000000"/>
              </a:solidFill>
            </a:endParaRPr>
          </a:p>
        </p:txBody>
      </p:sp>
      <p:pic>
        <p:nvPicPr>
          <p:cNvPr id="4" name="Picture 3" descr="oudspeaker"/>
          <p:cNvPicPr/>
          <p:nvPr/>
        </p:nvPicPr>
        <p:blipFill>
          <a:blip r:embed="rId2">
            <a:extLst>
              <a:ext uri="{28A0092B-C50C-407E-A947-70E740481C1C}">
                <a14:useLocalDpi xmlns:a14="http://schemas.microsoft.com/office/drawing/2010/main" val="0"/>
              </a:ext>
            </a:extLst>
          </a:blip>
          <a:srcRect/>
          <a:stretch>
            <a:fillRect/>
          </a:stretch>
        </p:blipFill>
        <p:spPr bwMode="auto">
          <a:xfrm>
            <a:off x="1129374" y="1167780"/>
            <a:ext cx="1526540" cy="1144905"/>
          </a:xfrm>
          <a:prstGeom prst="rect">
            <a:avLst/>
          </a:prstGeom>
          <a:noFill/>
          <a:ln>
            <a:noFill/>
          </a:ln>
        </p:spPr>
      </p:pic>
    </p:spTree>
    <p:extLst>
      <p:ext uri="{BB962C8B-B14F-4D97-AF65-F5344CB8AC3E}">
        <p14:creationId xmlns:p14="http://schemas.microsoft.com/office/powerpoint/2010/main" val="9851950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1" presetClass="entr" presetSubtype="0" fill="hold" grpId="0" nodeType="clickEffect">
                                  <p:stCondLst>
                                    <p:cond delay="0"/>
                                  </p:stCondLst>
                                  <p:iterate type="lt">
                                    <p:tmPct val="10000"/>
                                  </p:iterate>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p:cTn id="11" dur="500" fill="hold"/>
                                        <p:tgtEl>
                                          <p:spTgt spid="3">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3">
                                            <p:txEl>
                                              <p:pRg st="2" end="2"/>
                                            </p:txEl>
                                          </p:spTgt>
                                        </p:tgtEl>
                                        <p:attrNameLst>
                                          <p:attrName>ppt_y</p:attrName>
                                        </p:attrNameLst>
                                      </p:cBhvr>
                                      <p:tavLst>
                                        <p:tav tm="0">
                                          <p:val>
                                            <p:strVal val="#ppt_y"/>
                                          </p:val>
                                        </p:tav>
                                        <p:tav tm="100000">
                                          <p:val>
                                            <p:strVal val="#ppt_y"/>
                                          </p:val>
                                        </p:tav>
                                      </p:tavLst>
                                    </p:anim>
                                    <p:anim calcmode="lin" valueType="num">
                                      <p:cBhvr>
                                        <p:cTn id="13" dur="500" fill="hold"/>
                                        <p:tgtEl>
                                          <p:spTgt spid="3">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3">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65099"/>
            <a:ext cx="8229600" cy="2279782"/>
          </a:xfrm>
        </p:spPr>
        <p:txBody>
          <a:bodyPr/>
          <a:lstStyle/>
          <a:p>
            <a:r>
              <a:rPr lang="en-US" dirty="0">
                <a:solidFill>
                  <a:srgbClr val="000000"/>
                </a:solidFill>
              </a:rPr>
              <a:t>Sound waves travel through air in much the same way as water waves travel through water. In fact, since water waves are easy to see and understand, they are often used as an analogy to illustrate how sound waves behave. </a:t>
            </a:r>
          </a:p>
        </p:txBody>
      </p:sp>
      <p:pic>
        <p:nvPicPr>
          <p:cNvPr id="4" name="Picture 3"/>
          <p:cNvPicPr>
            <a:picLocks noChangeAspect="1"/>
          </p:cNvPicPr>
          <p:nvPr/>
        </p:nvPicPr>
        <p:blipFill>
          <a:blip r:embed="rId2"/>
          <a:stretch>
            <a:fillRect/>
          </a:stretch>
        </p:blipFill>
        <p:spPr>
          <a:xfrm>
            <a:off x="1737479" y="2944880"/>
            <a:ext cx="5660550" cy="3169908"/>
          </a:xfrm>
          <a:prstGeom prst="rect">
            <a:avLst/>
          </a:prstGeom>
        </p:spPr>
      </p:pic>
    </p:spTree>
    <p:extLst>
      <p:ext uri="{BB962C8B-B14F-4D97-AF65-F5344CB8AC3E}">
        <p14:creationId xmlns:p14="http://schemas.microsoft.com/office/powerpoint/2010/main" val="96065354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049"/>
            <a:ext cx="8229600" cy="4525963"/>
          </a:xfrm>
        </p:spPr>
        <p:txBody>
          <a:bodyPr/>
          <a:lstStyle/>
          <a:p>
            <a:r>
              <a:rPr lang="en-US" dirty="0">
                <a:solidFill>
                  <a:srgbClr val="000000"/>
                </a:solidFill>
              </a:rPr>
              <a:t>Sound waves can also be shown in a standard </a:t>
            </a:r>
            <a:r>
              <a:rPr lang="en-US" i="1" dirty="0">
                <a:solidFill>
                  <a:srgbClr val="000000"/>
                </a:solidFill>
              </a:rPr>
              <a:t>x </a:t>
            </a:r>
            <a:r>
              <a:rPr lang="en-US" i="1" dirty="0" err="1">
                <a:solidFill>
                  <a:srgbClr val="000000"/>
                </a:solidFill>
              </a:rPr>
              <a:t>vs</a:t>
            </a:r>
            <a:r>
              <a:rPr lang="en-US" i="1" dirty="0">
                <a:solidFill>
                  <a:srgbClr val="000000"/>
                </a:solidFill>
              </a:rPr>
              <a:t> y</a:t>
            </a:r>
            <a:r>
              <a:rPr lang="en-US" dirty="0">
                <a:solidFill>
                  <a:srgbClr val="000000"/>
                </a:solidFill>
              </a:rPr>
              <a:t> </a:t>
            </a:r>
            <a:r>
              <a:rPr lang="en-US" dirty="0" smtClean="0">
                <a:solidFill>
                  <a:srgbClr val="000000"/>
                </a:solidFill>
              </a:rPr>
              <a:t>graph. This </a:t>
            </a:r>
            <a:r>
              <a:rPr lang="en-US" dirty="0">
                <a:solidFill>
                  <a:srgbClr val="000000"/>
                </a:solidFill>
              </a:rPr>
              <a:t>allows us to visualize and work with waves from a mathematical point of view. The resulting curves are known as the "waveform" (i.e. the form of the wave.)</a:t>
            </a:r>
          </a:p>
          <a:p>
            <a:endParaRPr lang="en-US" dirty="0"/>
          </a:p>
        </p:txBody>
      </p:sp>
      <p:pic>
        <p:nvPicPr>
          <p:cNvPr id="4" name="Picture 3" descr="raph of 1 khtz"/>
          <p:cNvPicPr/>
          <p:nvPr/>
        </p:nvPicPr>
        <p:blipFill>
          <a:blip r:embed="rId2">
            <a:extLst>
              <a:ext uri="{28A0092B-C50C-407E-A947-70E740481C1C}">
                <a14:useLocalDpi xmlns:a14="http://schemas.microsoft.com/office/drawing/2010/main" val="0"/>
              </a:ext>
            </a:extLst>
          </a:blip>
          <a:srcRect/>
          <a:stretch>
            <a:fillRect/>
          </a:stretch>
        </p:blipFill>
        <p:spPr bwMode="auto">
          <a:xfrm>
            <a:off x="1607057" y="2641839"/>
            <a:ext cx="5761171" cy="3233956"/>
          </a:xfrm>
          <a:prstGeom prst="rect">
            <a:avLst/>
          </a:prstGeom>
          <a:noFill/>
          <a:ln>
            <a:noFill/>
          </a:ln>
        </p:spPr>
      </p:pic>
    </p:spTree>
    <p:extLst>
      <p:ext uri="{BB962C8B-B14F-4D97-AF65-F5344CB8AC3E}">
        <p14:creationId xmlns:p14="http://schemas.microsoft.com/office/powerpoint/2010/main" val="4999748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83659"/>
            <a:ext cx="8229600" cy="5406091"/>
          </a:xfrm>
        </p:spPr>
        <p:txBody>
          <a:bodyPr>
            <a:normAutofit lnSpcReduction="10000"/>
          </a:bodyPr>
          <a:lstStyle/>
          <a:p>
            <a:r>
              <a:rPr lang="en-US" dirty="0">
                <a:solidFill>
                  <a:srgbClr val="000000"/>
                </a:solidFill>
              </a:rPr>
              <a:t>The wave </a:t>
            </a:r>
            <a:r>
              <a:rPr lang="en-US" dirty="0" smtClean="0">
                <a:solidFill>
                  <a:srgbClr val="000000"/>
                </a:solidFill>
              </a:rPr>
              <a:t>on the previous slide represents </a:t>
            </a:r>
            <a:r>
              <a:rPr lang="en-US" dirty="0">
                <a:solidFill>
                  <a:srgbClr val="000000"/>
                </a:solidFill>
              </a:rPr>
              <a:t>a constant tone at a set frequency. You will have heard this noise being used as a test or identification signal. This "test tone" creates a nice smooth wave that is ideal for technical purposes</a:t>
            </a:r>
            <a:r>
              <a:rPr lang="en-US" dirty="0" smtClean="0">
                <a:solidFill>
                  <a:srgbClr val="000000"/>
                </a:solidFill>
              </a:rPr>
              <a:t>.</a:t>
            </a:r>
          </a:p>
          <a:p>
            <a:pPr marL="0" indent="0">
              <a:buNone/>
            </a:pPr>
            <a:endParaRPr lang="en-US" dirty="0">
              <a:solidFill>
                <a:srgbClr val="000000"/>
              </a:solidFill>
            </a:endParaRPr>
          </a:p>
          <a:p>
            <a:pPr marL="0" indent="0" algn="ctr">
              <a:buNone/>
            </a:pPr>
            <a:r>
              <a:rPr lang="en-US" dirty="0" smtClean="0">
                <a:solidFill>
                  <a:srgbClr val="0000FF"/>
                </a:solidFill>
                <a:hlinkClick r:id="rId2"/>
              </a:rPr>
              <a:t>Test Tone </a:t>
            </a:r>
            <a:r>
              <a:rPr lang="en-US" dirty="0" smtClean="0">
                <a:solidFill>
                  <a:srgbClr val="000000"/>
                </a:solidFill>
              </a:rPr>
              <a:t>(</a:t>
            </a:r>
            <a:r>
              <a:rPr lang="en-US" dirty="0">
                <a:solidFill>
                  <a:srgbClr val="000000"/>
                </a:solidFill>
              </a:rPr>
              <a:t>22KB wav file</a:t>
            </a:r>
            <a:r>
              <a:rPr lang="en-US" dirty="0" smtClean="0">
                <a:solidFill>
                  <a:srgbClr val="000000"/>
                </a:solidFill>
              </a:rPr>
              <a:t>)</a:t>
            </a:r>
          </a:p>
          <a:p>
            <a:endParaRPr lang="en-US" dirty="0">
              <a:solidFill>
                <a:srgbClr val="000000"/>
              </a:solidFill>
            </a:endParaRPr>
          </a:p>
          <a:p>
            <a:r>
              <a:rPr lang="en-US" dirty="0" smtClean="0">
                <a:solidFill>
                  <a:srgbClr val="000000"/>
                </a:solidFill>
              </a:rPr>
              <a:t>The waveform </a:t>
            </a:r>
            <a:r>
              <a:rPr lang="en-US" dirty="0">
                <a:solidFill>
                  <a:srgbClr val="000000"/>
                </a:solidFill>
              </a:rPr>
              <a:t>graph is two-dimensional but in the real world sound waves are three-dimensional. The graph indicates a wave traveling along a path from left to right, but real sound waves travel in an expanding sphere from the source. </a:t>
            </a:r>
            <a:r>
              <a:rPr lang="en-US" dirty="0" smtClean="0">
                <a:solidFill>
                  <a:srgbClr val="000000"/>
                </a:solidFill>
              </a:rPr>
              <a:t>A 2</a:t>
            </a:r>
            <a:r>
              <a:rPr lang="en-US" dirty="0">
                <a:solidFill>
                  <a:srgbClr val="000000"/>
                </a:solidFill>
              </a:rPr>
              <a:t>-dimensional model works </a:t>
            </a:r>
            <a:r>
              <a:rPr lang="en-US" dirty="0" smtClean="0">
                <a:solidFill>
                  <a:srgbClr val="000000"/>
                </a:solidFill>
              </a:rPr>
              <a:t>helps you think about </a:t>
            </a:r>
            <a:r>
              <a:rPr lang="en-US" dirty="0">
                <a:solidFill>
                  <a:srgbClr val="000000"/>
                </a:solidFill>
              </a:rPr>
              <a:t>how sound travels from one place to another.</a:t>
            </a:r>
          </a:p>
          <a:p>
            <a:endParaRPr lang="en-US" dirty="0">
              <a:solidFill>
                <a:srgbClr val="000000"/>
              </a:solidFill>
            </a:endParaRPr>
          </a:p>
        </p:txBody>
      </p:sp>
    </p:spTree>
    <p:extLst>
      <p:ext uri="{BB962C8B-B14F-4D97-AF65-F5344CB8AC3E}">
        <p14:creationId xmlns:p14="http://schemas.microsoft.com/office/powerpoint/2010/main" val="40580692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
                                            <p:txEl>
                                              <p:pRg st="2" end="2"/>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loudspeaker-waveform" descr="oudspeaker and Waveform"/>
          <p:cNvPicPr/>
          <p:nvPr/>
        </p:nvPicPr>
        <p:blipFill>
          <a:blip r:embed="rId2">
            <a:extLst>
              <a:ext uri="{28A0092B-C50C-407E-A947-70E740481C1C}">
                <a14:useLocalDpi xmlns:a14="http://schemas.microsoft.com/office/drawing/2010/main" val="0"/>
              </a:ext>
            </a:extLst>
          </a:blip>
          <a:srcRect/>
          <a:stretch>
            <a:fillRect/>
          </a:stretch>
        </p:blipFill>
        <p:spPr bwMode="auto">
          <a:xfrm>
            <a:off x="1449603" y="3036270"/>
            <a:ext cx="6679477" cy="3180440"/>
          </a:xfrm>
          <a:prstGeom prst="rect">
            <a:avLst/>
          </a:prstGeom>
          <a:noFill/>
          <a:ln>
            <a:noFill/>
          </a:ln>
        </p:spPr>
      </p:pic>
      <p:sp>
        <p:nvSpPr>
          <p:cNvPr id="5" name="TextBox 4"/>
          <p:cNvSpPr txBox="1"/>
          <p:nvPr/>
        </p:nvSpPr>
        <p:spPr>
          <a:xfrm>
            <a:off x="753569" y="572227"/>
            <a:ext cx="184666" cy="369332"/>
          </a:xfrm>
          <a:prstGeom prst="rect">
            <a:avLst/>
          </a:prstGeom>
          <a:noFill/>
        </p:spPr>
        <p:txBody>
          <a:bodyPr wrap="none" rtlCol="0">
            <a:spAutoFit/>
          </a:bodyPr>
          <a:lstStyle/>
          <a:p>
            <a:endParaRPr lang="en-US" dirty="0"/>
          </a:p>
        </p:txBody>
      </p:sp>
      <p:sp>
        <p:nvSpPr>
          <p:cNvPr id="6" name="TextBox 5"/>
          <p:cNvSpPr txBox="1"/>
          <p:nvPr/>
        </p:nvSpPr>
        <p:spPr>
          <a:xfrm>
            <a:off x="767710" y="251222"/>
            <a:ext cx="7486965" cy="2308324"/>
          </a:xfrm>
          <a:prstGeom prst="rect">
            <a:avLst/>
          </a:prstGeom>
          <a:noFill/>
        </p:spPr>
        <p:txBody>
          <a:bodyPr wrap="square" rtlCol="0">
            <a:spAutoFit/>
          </a:bodyPr>
          <a:lstStyle/>
          <a:p>
            <a:r>
              <a:rPr lang="en-US" sz="2400" dirty="0">
                <a:latin typeface="Century Gothic"/>
                <a:cs typeface="Century Gothic"/>
              </a:rPr>
              <a:t>In the diagram below, the black dots represent air molecules. As </a:t>
            </a:r>
            <a:r>
              <a:rPr lang="en-US" sz="2400" dirty="0" smtClean="0">
                <a:latin typeface="Century Gothic"/>
                <a:cs typeface="Century Gothic"/>
              </a:rPr>
              <a:t>a speaker </a:t>
            </a:r>
            <a:r>
              <a:rPr lang="en-US" sz="2400" dirty="0">
                <a:latin typeface="Century Gothic"/>
                <a:cs typeface="Century Gothic"/>
              </a:rPr>
              <a:t>vibrates, it causes the surrounding molecules to vibrate in a particular pattern represented by the waveform. The vibrating air then causes the listener's eardrum to vibrate in the same pattern. </a:t>
            </a:r>
          </a:p>
        </p:txBody>
      </p:sp>
    </p:spTree>
    <p:extLst>
      <p:ext uri="{BB962C8B-B14F-4D97-AF65-F5344CB8AC3E}">
        <p14:creationId xmlns:p14="http://schemas.microsoft.com/office/powerpoint/2010/main" val="2097718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p:tgtEl>
                                          <p:spTgt spid="6">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6">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p:tgtEl>
                                          <p:spTgt spid="4"/>
                                        </p:tgtEl>
                                        <p:attrNameLst>
                                          <p:attrName>ppt_y</p:attrName>
                                        </p:attrNameLst>
                                      </p:cBhvr>
                                      <p:tavLst>
                                        <p:tav tm="0">
                                          <p:val>
                                            <p:strVal val="#ppt_y+#ppt_h*1.125000"/>
                                          </p:val>
                                        </p:tav>
                                        <p:tav tm="100000">
                                          <p:val>
                                            <p:strVal val="#ppt_y"/>
                                          </p:val>
                                        </p:tav>
                                      </p:tavLst>
                                    </p:anim>
                                    <p:animEffect transition="in" filter="wipe(up)">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74449"/>
            <a:ext cx="8229600" cy="5308393"/>
          </a:xfrm>
        </p:spPr>
        <p:txBody>
          <a:bodyPr>
            <a:normAutofit/>
          </a:bodyPr>
          <a:lstStyle/>
          <a:p>
            <a:r>
              <a:rPr lang="en-US" dirty="0" smtClean="0">
                <a:solidFill>
                  <a:srgbClr val="000000"/>
                </a:solidFill>
              </a:rPr>
              <a:t>Air molecules </a:t>
            </a:r>
            <a:r>
              <a:rPr lang="en-US" dirty="0">
                <a:solidFill>
                  <a:srgbClr val="000000"/>
                </a:solidFill>
              </a:rPr>
              <a:t>do not actually travel from the </a:t>
            </a:r>
            <a:r>
              <a:rPr lang="en-US" dirty="0" smtClean="0">
                <a:solidFill>
                  <a:srgbClr val="000000"/>
                </a:solidFill>
              </a:rPr>
              <a:t>speaker </a:t>
            </a:r>
            <a:r>
              <a:rPr lang="en-US" dirty="0">
                <a:solidFill>
                  <a:srgbClr val="000000"/>
                </a:solidFill>
              </a:rPr>
              <a:t>to the ear (that would be wind). Each individual molecule only moves a small distance as it vibrates, but it causes the adjacent molecules to vibrate in a rippling effect all the way to the ear</a:t>
            </a:r>
            <a:r>
              <a:rPr lang="en-US" dirty="0" smtClean="0">
                <a:solidFill>
                  <a:srgbClr val="000000"/>
                </a:solidFill>
              </a:rPr>
              <a:t>.</a:t>
            </a:r>
          </a:p>
          <a:p>
            <a:endParaRPr lang="en-US" dirty="0">
              <a:solidFill>
                <a:srgbClr val="000000"/>
              </a:solidFill>
            </a:endParaRPr>
          </a:p>
          <a:p>
            <a:pPr marL="0" indent="0" algn="ctr">
              <a:buNone/>
            </a:pPr>
            <a:r>
              <a:rPr lang="en-US" sz="3200" b="1" dirty="0" smtClean="0">
                <a:solidFill>
                  <a:srgbClr val="000000"/>
                </a:solidFill>
              </a:rPr>
              <a:t>Here’s why this is important:</a:t>
            </a:r>
            <a:r>
              <a:rPr lang="en-US" sz="3200" dirty="0" smtClean="0">
                <a:solidFill>
                  <a:srgbClr val="000000"/>
                </a:solidFill>
              </a:rPr>
              <a:t> </a:t>
            </a:r>
          </a:p>
          <a:p>
            <a:pPr marL="0" indent="0">
              <a:buNone/>
            </a:pPr>
            <a:endParaRPr lang="en-US" dirty="0" smtClean="0">
              <a:solidFill>
                <a:srgbClr val="000000"/>
              </a:solidFill>
            </a:endParaRPr>
          </a:p>
          <a:p>
            <a:pPr marL="0" indent="0">
              <a:buNone/>
            </a:pPr>
            <a:r>
              <a:rPr lang="en-US" dirty="0" smtClean="0">
                <a:solidFill>
                  <a:srgbClr val="000000"/>
                </a:solidFill>
              </a:rPr>
              <a:t>All </a:t>
            </a:r>
            <a:r>
              <a:rPr lang="en-US" dirty="0">
                <a:solidFill>
                  <a:srgbClr val="000000"/>
                </a:solidFill>
              </a:rPr>
              <a:t>audio work is about manipulating sound waves. The end result of your work is </a:t>
            </a:r>
            <a:r>
              <a:rPr lang="en-US" dirty="0" smtClean="0">
                <a:solidFill>
                  <a:srgbClr val="000000"/>
                </a:solidFill>
              </a:rPr>
              <a:t>a series </a:t>
            </a:r>
            <a:r>
              <a:rPr lang="en-US" dirty="0">
                <a:solidFill>
                  <a:srgbClr val="000000"/>
                </a:solidFill>
              </a:rPr>
              <a:t>of high and low pressure zones. </a:t>
            </a:r>
            <a:r>
              <a:rPr lang="en-US" dirty="0" smtClean="0">
                <a:solidFill>
                  <a:srgbClr val="000000"/>
                </a:solidFill>
              </a:rPr>
              <a:t>Sound waves are </a:t>
            </a:r>
            <a:r>
              <a:rPr lang="en-US" dirty="0">
                <a:solidFill>
                  <a:srgbClr val="000000"/>
                </a:solidFill>
              </a:rPr>
              <a:t>the "material" of your art.</a:t>
            </a:r>
          </a:p>
          <a:p>
            <a:endParaRPr lang="en-US" dirty="0">
              <a:solidFill>
                <a:srgbClr val="000000"/>
              </a:solidFill>
            </a:endParaRPr>
          </a:p>
        </p:txBody>
      </p:sp>
    </p:spTree>
    <p:extLst>
      <p:ext uri="{BB962C8B-B14F-4D97-AF65-F5344CB8AC3E}">
        <p14:creationId xmlns:p14="http://schemas.microsoft.com/office/powerpoint/2010/main" val="14172473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30"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800" decel="100000"/>
                                        <p:tgtEl>
                                          <p:spTgt spid="3">
                                            <p:txEl>
                                              <p:pRg st="2" end="2"/>
                                            </p:txEl>
                                          </p:spTgt>
                                        </p:tgtEl>
                                      </p:cBhvr>
                                    </p:animEffect>
                                    <p:anim calcmode="lin" valueType="num">
                                      <p:cBhvr>
                                        <p:cTn id="14"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15"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16"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17"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18"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9325"/>
            <a:ext cx="8229600" cy="1423442"/>
          </a:xfrm>
        </p:spPr>
        <p:txBody>
          <a:bodyPr/>
          <a:lstStyle/>
          <a:p>
            <a:pPr marL="0" indent="0" algn="ctr">
              <a:buNone/>
            </a:pPr>
            <a:r>
              <a:rPr lang="en-US" dirty="0"/>
              <a:t>Sound Waves </a:t>
            </a:r>
          </a:p>
          <a:p>
            <a:endParaRPr lang="en-US" dirty="0"/>
          </a:p>
        </p:txBody>
      </p:sp>
      <p:sp>
        <p:nvSpPr>
          <p:cNvPr id="6" name="TextBox 5"/>
          <p:cNvSpPr txBox="1"/>
          <p:nvPr/>
        </p:nvSpPr>
        <p:spPr>
          <a:xfrm>
            <a:off x="2358766" y="3628371"/>
            <a:ext cx="184666" cy="369332"/>
          </a:xfrm>
          <a:prstGeom prst="rect">
            <a:avLst/>
          </a:prstGeom>
          <a:noFill/>
        </p:spPr>
        <p:txBody>
          <a:bodyPr wrap="none" rtlCol="0">
            <a:spAutoFit/>
          </a:bodyPr>
          <a:lstStyle/>
          <a:p>
            <a:endParaRPr lang="en-US"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64249" y="1375758"/>
            <a:ext cx="7938155" cy="5004128"/>
          </a:xfrm>
          <a:prstGeom prst="rect">
            <a:avLst/>
          </a:prstGeom>
          <a:noFill/>
          <a:ln>
            <a:noFill/>
          </a:ln>
        </p:spPr>
      </p:pic>
    </p:spTree>
    <p:extLst>
      <p:ext uri="{BB962C8B-B14F-4D97-AF65-F5344CB8AC3E}">
        <p14:creationId xmlns:p14="http://schemas.microsoft.com/office/powerpoint/2010/main" val="19910554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2000"/>
                                        <p:tgtEl>
                                          <p:spTgt spid="7"/>
                                        </p:tgtEl>
                                        <p:attrNameLst>
                                          <p:attrName>ppt_y</p:attrName>
                                        </p:attrNameLst>
                                      </p:cBhvr>
                                      <p:tavLst>
                                        <p:tav tm="0">
                                          <p:val>
                                            <p:strVal val="#ppt_y+#ppt_h*1.125000"/>
                                          </p:val>
                                        </p:tav>
                                        <p:tav tm="100000">
                                          <p:val>
                                            <p:strVal val="#ppt_y"/>
                                          </p:val>
                                        </p:tav>
                                      </p:tavLst>
                                    </p:anim>
                                    <p:animEffect transition="in" filter="wipe(up)">
                                      <p:cBhvr>
                                        <p:cTn id="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6136</TotalTime>
  <Words>933</Words>
  <Application>Microsoft Macintosh PowerPoint</Application>
  <PresentationFormat>On-screen Show (4:3)</PresentationFormat>
  <Paragraphs>104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Executive</vt:lpstr>
      <vt:lpstr>Recording Arts…Audio Sound Waves</vt:lpstr>
      <vt:lpstr>What does this all mean to you in this class?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Sound Waves Properties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does this all mean to you in this class?           </vt:lpstr>
    </vt:vector>
  </TitlesOfParts>
  <Company>Left Coast Backline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&amp; Recording  Technology</dc:title>
  <dc:creator>James White</dc:creator>
  <cp:lastModifiedBy>James White</cp:lastModifiedBy>
  <cp:revision>40</cp:revision>
  <dcterms:created xsi:type="dcterms:W3CDTF">2013-01-03T16:31:37Z</dcterms:created>
  <dcterms:modified xsi:type="dcterms:W3CDTF">2015-08-24T16:47:10Z</dcterms:modified>
</cp:coreProperties>
</file>