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79" r:id="rId10"/>
    <p:sldId id="281" r:id="rId11"/>
    <p:sldId id="28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6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FC4ECB-0334-E74A-B191-9E3858BA908A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1C26BC-D08E-C54F-A982-22096A4A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50281"/>
          </a:xfrm>
        </p:spPr>
        <p:txBody>
          <a:bodyPr/>
          <a:lstStyle/>
          <a:p>
            <a:r>
              <a:rPr lang="en-US" dirty="0" smtClean="0"/>
              <a:t>Microphones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0127"/>
            <a:ext cx="6400800" cy="1219200"/>
          </a:xfrm>
        </p:spPr>
        <p:txBody>
          <a:bodyPr/>
          <a:lstStyle/>
          <a:p>
            <a:r>
              <a:rPr lang="en-US" dirty="0" smtClean="0"/>
              <a:t>Inspire School of Arts and Sciences</a:t>
            </a:r>
          </a:p>
          <a:p>
            <a:r>
              <a:rPr lang="en-US" dirty="0" smtClean="0"/>
              <a:t>Mr. White – Recording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2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25" y="488576"/>
            <a:ext cx="2849401" cy="559248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1516723" y="2687030"/>
            <a:ext cx="2882239" cy="166199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Royer R-121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Ribbon Element</a:t>
            </a:r>
          </a:p>
        </p:txBody>
      </p:sp>
    </p:spTree>
    <p:extLst>
      <p:ext uri="{BB962C8B-B14F-4D97-AF65-F5344CB8AC3E}">
        <p14:creationId xmlns:p14="http://schemas.microsoft.com/office/powerpoint/2010/main" val="202734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70484"/>
              </p:ext>
            </p:extLst>
          </p:nvPr>
        </p:nvGraphicFramePr>
        <p:xfrm>
          <a:off x="626035" y="337671"/>
          <a:ext cx="7962900" cy="6270626"/>
        </p:xfrm>
        <a:graphic>
          <a:graphicData uri="http://schemas.openxmlformats.org/drawingml/2006/table">
            <a:tbl>
              <a:tblPr/>
              <a:tblGrid>
                <a:gridCol w="3981450"/>
                <a:gridCol w="3981450"/>
              </a:tblGrid>
              <a:tr h="1093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RIBBON MIC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ADVANTAGES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RIBBON MIC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DISADVANTAGES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Relatively flat frequency response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Fragile – requires care during operation and handling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Extended high frequency response as compared to dynamics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Moderately expensive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4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Needs no external or internal power to operate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The ribbon element my be destroyed if 48 volt phantom power is applied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8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2588"/>
            <a:ext cx="8229600" cy="1600200"/>
          </a:xfrm>
        </p:spPr>
        <p:txBody>
          <a:bodyPr/>
          <a:lstStyle/>
          <a:p>
            <a:r>
              <a:rPr lang="en-US" dirty="0" smtClean="0"/>
              <a:t>Condenser Microphone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965"/>
            <a:ext cx="8229600" cy="5287682"/>
          </a:xfrm>
        </p:spPr>
        <p:txBody>
          <a:bodyPr>
            <a:normAutofit/>
          </a:bodyPr>
          <a:lstStyle/>
          <a:p>
            <a:r>
              <a:rPr lang="en-US" dirty="0" smtClean="0"/>
              <a:t>The condenser </a:t>
            </a:r>
            <a:r>
              <a:rPr lang="en-US" dirty="0" err="1" smtClean="0"/>
              <a:t>mic</a:t>
            </a:r>
            <a:r>
              <a:rPr lang="en-US" dirty="0" smtClean="0"/>
              <a:t> has two electrically charged plates, one that moves (diaphragm) and one that is fixed call the </a:t>
            </a:r>
            <a:r>
              <a:rPr lang="en-US" i="1" dirty="0" err="1" smtClean="0"/>
              <a:t>backplate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This is a capacitor (also called a condenser) with positive and negative charged electrodes and air space between the plates. </a:t>
            </a:r>
          </a:p>
          <a:p>
            <a:r>
              <a:rPr lang="en-US" dirty="0" smtClean="0"/>
              <a:t>Sound pressure vibrates the diaphragm and pushes it toward the </a:t>
            </a:r>
            <a:r>
              <a:rPr lang="en-US" dirty="0" err="1" smtClean="0"/>
              <a:t>backplate</a:t>
            </a:r>
            <a:r>
              <a:rPr lang="en-US" dirty="0"/>
              <a:t> </a:t>
            </a:r>
            <a:r>
              <a:rPr lang="en-US" dirty="0" smtClean="0"/>
              <a:t>which causes the </a:t>
            </a:r>
            <a:r>
              <a:rPr lang="en-US" dirty="0" err="1" smtClean="0"/>
              <a:t>condensor</a:t>
            </a:r>
            <a:r>
              <a:rPr lang="en-US" dirty="0" smtClean="0"/>
              <a:t> to “capacitate” or store energy that can be amplified. </a:t>
            </a:r>
            <a:endParaRPr lang="en-US" dirty="0"/>
          </a:p>
          <a:p>
            <a:r>
              <a:rPr lang="en-US" dirty="0" smtClean="0"/>
              <a:t>The capacitance creates a very small voltage and must be amplified – boosted with outside power – Phantom power or battery power.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734641"/>
            <a:ext cx="9100922" cy="512230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2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50000"/>
              </p:ext>
            </p:extLst>
          </p:nvPr>
        </p:nvGraphicFramePr>
        <p:xfrm>
          <a:off x="0" y="-14937"/>
          <a:ext cx="9144000" cy="6960967"/>
        </p:xfrm>
        <a:graphic>
          <a:graphicData uri="http://schemas.openxmlformats.org/drawingml/2006/table">
            <a:tbl>
              <a:tblPr/>
              <a:tblGrid>
                <a:gridCol w="4401537"/>
                <a:gridCol w="4742463"/>
              </a:tblGrid>
              <a:tr h="723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CONDENSER MIC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ADVANTAGES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CONDENSER MIC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DISADVANTAGES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</a:tr>
              <a:tr h="103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Excellent high frequency and upper harmonic response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Moderate to very expensive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3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Can have excellent low frequency response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Requires external powering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4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Excellent transient response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Low cost models can suffer from poor or inconsistent frequency response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ヒラギノ角ゴ ProN W3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Two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mics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 of the same model may sound somewhat different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ヒラギノ角ゴ ProN W3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Humidity and temperature affects performance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1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8353"/>
            <a:ext cx="8229600" cy="1600200"/>
          </a:xfrm>
        </p:spPr>
        <p:txBody>
          <a:bodyPr/>
          <a:lstStyle/>
          <a:p>
            <a:r>
              <a:rPr lang="en-US" dirty="0" smtClean="0"/>
              <a:t>Directional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way in which a </a:t>
            </a:r>
            <a:r>
              <a:rPr lang="en-US" sz="3600" dirty="0" err="1" smtClean="0"/>
              <a:t>mic</a:t>
            </a:r>
            <a:r>
              <a:rPr lang="en-US" sz="3600" dirty="0" smtClean="0"/>
              <a:t> responds to sound…</a:t>
            </a:r>
            <a:endParaRPr lang="en-US" sz="3600" dirty="0"/>
          </a:p>
          <a:p>
            <a:r>
              <a:rPr lang="en-US" sz="3600" dirty="0" smtClean="0"/>
              <a:t>Omni-directional</a:t>
            </a:r>
          </a:p>
          <a:p>
            <a:r>
              <a:rPr lang="en-US" sz="3600" dirty="0" smtClean="0"/>
              <a:t>Figure 8 or Bi-directional</a:t>
            </a:r>
          </a:p>
          <a:p>
            <a:r>
              <a:rPr lang="en-US" sz="3600" dirty="0" err="1" smtClean="0"/>
              <a:t>Cardiod</a:t>
            </a:r>
            <a:endParaRPr lang="en-US" sz="3600" dirty="0" smtClean="0"/>
          </a:p>
          <a:p>
            <a:r>
              <a:rPr lang="en-US" sz="3600" dirty="0" smtClean="0"/>
              <a:t>Hyper-</a:t>
            </a:r>
            <a:r>
              <a:rPr lang="en-US" sz="3600" dirty="0" err="1" smtClean="0"/>
              <a:t>cardiod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549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Omni-directional</a:t>
            </a:r>
            <a:endParaRPr lang="en-US" dirty="0"/>
          </a:p>
        </p:txBody>
      </p:sp>
      <p:pic>
        <p:nvPicPr>
          <p:cNvPr id="4" name="Picture 3" descr="Om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83" y="1787712"/>
            <a:ext cx="4566770" cy="48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8 or</a:t>
            </a:r>
            <a:br>
              <a:rPr lang="en-US" dirty="0" smtClean="0"/>
            </a:br>
            <a:r>
              <a:rPr lang="en-US" dirty="0" smtClean="0"/>
              <a:t>Bi-directional</a:t>
            </a:r>
            <a:endParaRPr lang="en-US" dirty="0"/>
          </a:p>
        </p:txBody>
      </p:sp>
      <p:pic>
        <p:nvPicPr>
          <p:cNvPr id="4" name="Picture 3" descr="BiDirecrtionalFigur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40" y="1751105"/>
            <a:ext cx="5071036" cy="50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Cardioid </a:t>
            </a:r>
            <a:endParaRPr lang="en-US" dirty="0"/>
          </a:p>
        </p:txBody>
      </p:sp>
      <p:pic>
        <p:nvPicPr>
          <p:cNvPr id="4" name="Picture 3" descr="Cardio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43" y="1600199"/>
            <a:ext cx="4895103" cy="48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Hyper-cardioid</a:t>
            </a:r>
            <a:br>
              <a:rPr lang="en-US" dirty="0" smtClean="0"/>
            </a:br>
            <a:r>
              <a:rPr lang="en-US" dirty="0" smtClean="0"/>
              <a:t>Super-cardioid</a:t>
            </a:r>
            <a:endParaRPr lang="en-US" dirty="0"/>
          </a:p>
        </p:txBody>
      </p:sp>
      <p:pic>
        <p:nvPicPr>
          <p:cNvPr id="5" name="Picture 4" descr="HyperCardi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06" y="1600200"/>
            <a:ext cx="5050118" cy="50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Microphones come in all shapes and sizes, looks and colors but no matter what they look like they have the same basic purpose – to convert acoustic vibrations (sound pressure) to electrical energy to be amplified or recorded. </a:t>
            </a:r>
          </a:p>
          <a:p>
            <a:r>
              <a:rPr lang="en-US" sz="2800" dirty="0" smtClean="0"/>
              <a:t>Most convert vibrations to electrical energy by the air vibrating a diaphragm connected to a component that either creates or allows a small electron flow.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6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Microphone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2553"/>
            <a:ext cx="8229600" cy="3166035"/>
          </a:xfrm>
        </p:spPr>
        <p:txBody>
          <a:bodyPr/>
          <a:lstStyle/>
          <a:p>
            <a:r>
              <a:rPr lang="en-US" dirty="0" smtClean="0"/>
              <a:t>While most microphones can be used for a number of different applications  there are some that serve a specific function. There are several worth looking 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97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</a:t>
            </a:r>
            <a:r>
              <a:rPr lang="en-US" dirty="0" err="1" smtClean="0"/>
              <a:t>Mic</a:t>
            </a:r>
            <a:endParaRPr lang="en-US" dirty="0"/>
          </a:p>
        </p:txBody>
      </p:sp>
      <p:pic>
        <p:nvPicPr>
          <p:cNvPr id="4" name="Picture 3" descr="Shotgun 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1" y="2043952"/>
            <a:ext cx="7582460" cy="31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Lavaliere Microphone</a:t>
            </a:r>
            <a:endParaRPr lang="en-US" dirty="0"/>
          </a:p>
        </p:txBody>
      </p:sp>
      <p:pic>
        <p:nvPicPr>
          <p:cNvPr id="4" name="Picture 3" descr="rode_lavali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1749612"/>
            <a:ext cx="5319058" cy="46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2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PZM (Pressure Zone) Microphone</a:t>
            </a:r>
            <a:endParaRPr lang="en-US" dirty="0"/>
          </a:p>
        </p:txBody>
      </p:sp>
      <p:pic>
        <p:nvPicPr>
          <p:cNvPr id="4" name="Picture 3" descr="pz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067112"/>
            <a:ext cx="8890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6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Microphone</a:t>
            </a:r>
            <a:endParaRPr lang="en-US" dirty="0"/>
          </a:p>
        </p:txBody>
      </p:sp>
      <p:pic>
        <p:nvPicPr>
          <p:cNvPr id="4" name="Picture 3" descr="stereo 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92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99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2589"/>
            <a:ext cx="8229600" cy="1600200"/>
          </a:xfrm>
        </p:spPr>
        <p:txBody>
          <a:bodyPr/>
          <a:lstStyle/>
          <a:p>
            <a:r>
              <a:rPr lang="en-US" dirty="0" smtClean="0"/>
              <a:t>Parabolic Microphone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47" y="1276350"/>
            <a:ext cx="6070600" cy="48577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parts of </a:t>
            </a:r>
            <a:r>
              <a:rPr lang="en-US" dirty="0" err="1" smtClean="0"/>
              <a:t>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506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A Diaphragm</a:t>
            </a:r>
            <a:r>
              <a:rPr lang="en-US" dirty="0" smtClean="0"/>
              <a:t>: Sound waves strike the diaphragm causing it to vibrate. To accurately produce high frequencies, it must be as light as possible. </a:t>
            </a:r>
          </a:p>
          <a:p>
            <a:r>
              <a:rPr lang="en-US" b="1" u="sng" dirty="0" smtClean="0"/>
              <a:t>A Transducer:</a:t>
            </a:r>
            <a:r>
              <a:rPr lang="en-US" dirty="0"/>
              <a:t> </a:t>
            </a:r>
            <a:r>
              <a:rPr lang="en-US" dirty="0" smtClean="0"/>
              <a:t>the mechanical vibrations or the diaphragm are converted into an electronic signal by the transducer. </a:t>
            </a:r>
          </a:p>
          <a:p>
            <a:r>
              <a:rPr lang="en-US" b="1" u="sng" dirty="0" smtClean="0"/>
              <a:t>The Casing:</a:t>
            </a:r>
            <a:r>
              <a:rPr lang="en-US" dirty="0" smtClean="0"/>
              <a:t> As well as providing support and protection for the diaphragm and transducer, the casing also ban help control the directional response of the microphone.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0091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073"/>
            <a:ext cx="8229600" cy="4525963"/>
          </a:xfrm>
        </p:spPr>
        <p:txBody>
          <a:bodyPr/>
          <a:lstStyle/>
          <a:p>
            <a:r>
              <a:rPr lang="en-US" dirty="0" smtClean="0"/>
              <a:t>In a “moving coil” or dynamic </a:t>
            </a:r>
            <a:r>
              <a:rPr lang="en-US" dirty="0" err="1" smtClean="0"/>
              <a:t>mic</a:t>
            </a:r>
            <a:r>
              <a:rPr lang="en-US" dirty="0" smtClean="0"/>
              <a:t>, sound waves cause movement of a thin metallic diaphragm (looks much like a mini speaker) and an attached coil of wire that is located inside a magnet. When sound waves make the diaphragm vibrate, the connected coils vibrate within a magnetic field causing current to flow because of </a:t>
            </a:r>
            <a:r>
              <a:rPr lang="en-US" i="1" dirty="0" smtClean="0"/>
              <a:t>electromagnetic induction.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9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" y="748648"/>
            <a:ext cx="9073346" cy="510829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7883"/>
            <a:ext cx="8229600" cy="1600200"/>
          </a:xfrm>
        </p:spPr>
        <p:txBody>
          <a:bodyPr/>
          <a:lstStyle/>
          <a:p>
            <a:r>
              <a:rPr lang="en-US" dirty="0" smtClean="0"/>
              <a:t>Dynamic </a:t>
            </a:r>
            <a:r>
              <a:rPr lang="en-US" dirty="0" err="1" smtClean="0"/>
              <a:t>mic</a:t>
            </a:r>
            <a:endParaRPr lang="en-US" dirty="0"/>
          </a:p>
        </p:txBody>
      </p:sp>
      <p:pic>
        <p:nvPicPr>
          <p:cNvPr id="5" name="Picture 4" descr="dynamic m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5" y="1465728"/>
            <a:ext cx="5791200" cy="51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6588" y="2167965"/>
            <a:ext cx="40102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Resonant peak in the frequency response</a:t>
            </a:r>
          </a:p>
          <a:p>
            <a:r>
              <a:rPr lang="en-US" dirty="0" smtClean="0"/>
              <a:t>Typically weak high-frequency response beyond 10kHz </a:t>
            </a:r>
            <a:endParaRPr 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97775"/>
              </p:ext>
            </p:extLst>
          </p:nvPr>
        </p:nvGraphicFramePr>
        <p:xfrm>
          <a:off x="787400" y="455706"/>
          <a:ext cx="7899400" cy="5926138"/>
        </p:xfrm>
        <a:graphic>
          <a:graphicData uri="http://schemas.openxmlformats.org/drawingml/2006/table">
            <a:tbl>
              <a:tblPr/>
              <a:tblGrid>
                <a:gridCol w="3949700"/>
                <a:gridCol w="3949700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DYNAMIC MIC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ADVANTAGES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DYNAMIC MIC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DISADVANTAGES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Robust and durable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Resonant peak in the frequency response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Can be relatively inexpensive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Typically weak high-frequency response beyond 10kHz or so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Insensitive to changes in humidity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ヒラギノ角ゴ ProN W3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Needs no external or internal power to operate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ヒラギノ角ゴ ProN W3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Can be made fairly small</a:t>
                      </a: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ヒラギノ角ゴ ProN W3" charset="0"/>
                        <a:cs typeface="ヒラギノ角ゴ ProN W3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5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Ribbon Microphone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259"/>
            <a:ext cx="8229600" cy="4525963"/>
          </a:xfrm>
        </p:spPr>
        <p:txBody>
          <a:bodyPr/>
          <a:lstStyle/>
          <a:p>
            <a:r>
              <a:rPr lang="en-US" dirty="0" smtClean="0"/>
              <a:t>Operates on almost the same principle as the dynamic </a:t>
            </a:r>
            <a:r>
              <a:rPr lang="en-US" dirty="0" err="1" smtClean="0"/>
              <a:t>mic.</a:t>
            </a:r>
            <a:endParaRPr lang="en-US" dirty="0" smtClean="0"/>
          </a:p>
          <a:p>
            <a:r>
              <a:rPr lang="en-US" dirty="0" smtClean="0"/>
              <a:t>Major difference: the transducer is a strip of aluminum foil wide and light enough to be vibrated directly by the sound pressure – no diaphragm is needed. </a:t>
            </a:r>
          </a:p>
          <a:p>
            <a:r>
              <a:rPr lang="en-US" dirty="0" smtClean="0"/>
              <a:t>The electrical signal generated is so small it must be amplified by an internal transformer.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4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45"/>
          <a:stretch>
            <a:fillRect/>
          </a:stretch>
        </p:blipFill>
        <p:spPr bwMode="auto">
          <a:xfrm>
            <a:off x="457200" y="1181847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8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805</TotalTime>
  <Words>640</Words>
  <Application>Microsoft Macintosh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Microphones</vt:lpstr>
      <vt:lpstr>Basics of microphones</vt:lpstr>
      <vt:lpstr>3 major parts of mic</vt:lpstr>
      <vt:lpstr>Dynamic Microphones</vt:lpstr>
      <vt:lpstr>PowerPoint Presentation</vt:lpstr>
      <vt:lpstr>Dynamic mic</vt:lpstr>
      <vt:lpstr>PowerPoint Presentation</vt:lpstr>
      <vt:lpstr>Ribbon Microphone</vt:lpstr>
      <vt:lpstr>PowerPoint Presentation</vt:lpstr>
      <vt:lpstr>PowerPoint Presentation</vt:lpstr>
      <vt:lpstr>PowerPoint Presentation</vt:lpstr>
      <vt:lpstr>Condenser Microphone</vt:lpstr>
      <vt:lpstr>PowerPoint Presentation</vt:lpstr>
      <vt:lpstr>PowerPoint Presentation</vt:lpstr>
      <vt:lpstr>Directional Response </vt:lpstr>
      <vt:lpstr>Omni-directional</vt:lpstr>
      <vt:lpstr>Figure 8 or Bi-directional</vt:lpstr>
      <vt:lpstr>Cardioid </vt:lpstr>
      <vt:lpstr>Hyper-cardioid Super-cardioid</vt:lpstr>
      <vt:lpstr>Specialty Microphone</vt:lpstr>
      <vt:lpstr>Shotgun Mic</vt:lpstr>
      <vt:lpstr>Lavaliere Microphone</vt:lpstr>
      <vt:lpstr>PZM (Pressure Zone) Microphone</vt:lpstr>
      <vt:lpstr>Stereo Microphone</vt:lpstr>
      <vt:lpstr>Parabolic Microphone</vt:lpstr>
    </vt:vector>
  </TitlesOfParts>
  <Company>Left Coast Backline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Microphones</dc:title>
  <dc:creator>James White</dc:creator>
  <cp:lastModifiedBy>James White</cp:lastModifiedBy>
  <cp:revision>17</cp:revision>
  <dcterms:created xsi:type="dcterms:W3CDTF">2014-09-30T00:21:40Z</dcterms:created>
  <dcterms:modified xsi:type="dcterms:W3CDTF">2014-10-08T17:30:44Z</dcterms:modified>
</cp:coreProperties>
</file>