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0" r:id="rId9"/>
    <p:sldId id="282" r:id="rId10"/>
    <p:sldId id="283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8" r:id="rId19"/>
    <p:sldId id="27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1CECD-E2C0-C040-9C24-9DBEE2C89630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18F2-AD8E-7043-801C-DC922D0B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818F2-AD8E-7043-801C-DC922D0BF3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5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1661-7429-6644-975E-23D9F181DA8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6BDA-24C8-5A41-A5C6-66780C9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48851"/>
            <a:ext cx="6400800" cy="1752600"/>
          </a:xfrm>
        </p:spPr>
        <p:txBody>
          <a:bodyPr/>
          <a:lstStyle/>
          <a:p>
            <a:r>
              <a:rPr lang="en-US" dirty="0" smtClean="0"/>
              <a:t>Inspire School of Arts and Science</a:t>
            </a:r>
          </a:p>
          <a:p>
            <a:r>
              <a:rPr lang="en-US" dirty="0" smtClean="0"/>
              <a:t>Jim White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9 at 6.2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0" y="2884031"/>
            <a:ext cx="7035800" cy="3543300"/>
          </a:xfrm>
          <a:prstGeom prst="rect">
            <a:avLst/>
          </a:prstGeom>
        </p:spPr>
      </p:pic>
      <p:pic>
        <p:nvPicPr>
          <p:cNvPr id="4" name="Picture 3" descr="Screen Shot 2015-09-09 at 6.27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67" y="255131"/>
            <a:ext cx="4914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 (LPF) or Low 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allows low frequencies through. It behaves similarly to a bass knob on your stereo. A Low Shelf EQ will boost or cut the amplitude of frequencies starting at the selected frequency and then below.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581" r="-15581"/>
          <a:stretch>
            <a:fillRect/>
          </a:stretch>
        </p:blipFill>
        <p:spPr>
          <a:xfrm>
            <a:off x="-1046347" y="179081"/>
            <a:ext cx="11248869" cy="6186445"/>
          </a:xfrm>
        </p:spPr>
      </p:pic>
    </p:spTree>
    <p:extLst>
      <p:ext uri="{BB962C8B-B14F-4D97-AF65-F5344CB8AC3E}">
        <p14:creationId xmlns:p14="http://schemas.microsoft.com/office/powerpoint/2010/main" val="275788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 (HPF) or High 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Only allows high frequencies through. It behaves similar to a treble knob on a stereo. A High Shelf EQ will boost or cut the amplitude of frequencies starting at the selected frequency and then above.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66700"/>
            <a:ext cx="87503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Initially, go through each sound and apply EQ (if needed) to remove low end rumble or high end noise. This is a SUBTRACTIVE process where there is NO boosting of any frequency. Remember: boosting frequencies can add noise.</a:t>
            </a:r>
          </a:p>
          <a:p>
            <a:r>
              <a:rPr lang="en-US" dirty="0" smtClean="0"/>
              <a:t>If </a:t>
            </a:r>
            <a:r>
              <a:rPr lang="en-US" dirty="0"/>
              <a:t>you are removing more than -6dB at any frequency then the problem should have been taken care of by microphone placement or using baffles when you record.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993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What is the most predominant sound? The Voice? The Guitar? Start with that sound. Make it sound as good you can by using EQ only </a:t>
            </a:r>
            <a:r>
              <a:rPr lang="en-US" b="1" dirty="0"/>
              <a:t>(no reverb, no delay, no </a:t>
            </a:r>
            <a:r>
              <a:rPr lang="en-US" b="1" dirty="0" smtClean="0"/>
              <a:t>chorus</a:t>
            </a:r>
            <a:r>
              <a:rPr lang="en-US" b="1" dirty="0"/>
              <a:t>, no effects). </a:t>
            </a:r>
            <a:r>
              <a:rPr lang="en-US" dirty="0"/>
              <a:t>This is to get the overall sound correct. Then you can adjust levels and add effects. </a:t>
            </a:r>
          </a:p>
          <a:p>
            <a:r>
              <a:rPr lang="en-US" dirty="0" smtClean="0"/>
              <a:t>Add </a:t>
            </a:r>
            <a:r>
              <a:rPr lang="en-US" dirty="0"/>
              <a:t>the next most important sound and adjust EQ, continuing to add tracks until you hear the entire mix.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1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191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While trying to make instruments, drums, and vocals sound good by themselves, it is important to know which instruments share similar frequency ranges. These instruments may interfere with each other.</a:t>
            </a:r>
          </a:p>
          <a:p>
            <a:r>
              <a:rPr lang="en-US" i="1" dirty="0" smtClean="0"/>
              <a:t>Often </a:t>
            </a:r>
            <a:r>
              <a:rPr lang="en-US" i="1" dirty="0"/>
              <a:t>the low end of a guitar interferes with the top end clarity of the bass.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tracks are added, go back and adjust EQ as necessary to keep the mix clean and clear.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0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"/>
          <p:cNvSpPr txBox="1">
            <a:spLocks/>
          </p:cNvSpPr>
          <p:nvPr/>
        </p:nvSpPr>
        <p:spPr>
          <a:xfrm>
            <a:off x="744921" y="673100"/>
            <a:ext cx="9017000" cy="61849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0">
              <a:spcBef>
                <a:spcPts val="0"/>
              </a:spcBef>
              <a:buFont typeface="Helvetica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20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Brilliance:  </a:t>
            </a:r>
            <a:r>
              <a:rPr lang="en-US" sz="4200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6kHz to 16kHz</a:t>
            </a:r>
          </a:p>
          <a:p>
            <a:pPr marL="876300" indent="-622300">
              <a:buClr>
                <a:srgbClr val="FFFB00"/>
              </a:buClr>
              <a:buFont typeface="Helvetica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200" dirty="0" smtClean="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Presence</a:t>
            </a:r>
            <a:r>
              <a:rPr lang="en-US" sz="4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en-US" sz="4200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4kHz to 6kHz</a:t>
            </a:r>
          </a:p>
          <a:p>
            <a:pPr marL="876300" indent="-622300">
              <a:buClr>
                <a:srgbClr val="00F900"/>
              </a:buClr>
              <a:buFont typeface="Helvetica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200" dirty="0" smtClean="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High </a:t>
            </a:r>
            <a:r>
              <a:rPr lang="en-US" sz="4200" dirty="0" err="1" smtClean="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Mids</a:t>
            </a:r>
            <a:r>
              <a:rPr lang="en-US" sz="4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en-US" sz="4200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2kHz to 4kHz</a:t>
            </a:r>
          </a:p>
          <a:p>
            <a:pPr marL="876300" indent="-622300">
              <a:buClr>
                <a:srgbClr val="FF7E79"/>
              </a:buClr>
              <a:buFont typeface="Helvetica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200" dirty="0" smtClean="0">
                <a:solidFill>
                  <a:srgbClr val="FF7E79"/>
                </a:solidFill>
                <a:uFill>
                  <a:solidFill>
                    <a:srgbClr val="FF7E79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Low </a:t>
            </a:r>
            <a:r>
              <a:rPr lang="en-US" sz="4200" dirty="0" err="1" smtClean="0">
                <a:solidFill>
                  <a:srgbClr val="FF7E79"/>
                </a:solidFill>
                <a:uFill>
                  <a:solidFill>
                    <a:srgbClr val="FF7E79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Mids</a:t>
            </a:r>
            <a:r>
              <a:rPr lang="en-US" sz="4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 </a:t>
            </a:r>
            <a:r>
              <a:rPr lang="en-US" sz="4200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250Hz to 2kHz</a:t>
            </a:r>
          </a:p>
          <a:p>
            <a:pPr marL="876300" indent="-622300">
              <a:buClr>
                <a:srgbClr val="FF2600"/>
              </a:buClr>
              <a:buFont typeface="Helvetica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2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Bass</a:t>
            </a:r>
            <a:r>
              <a:rPr lang="en-US" sz="4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        </a:t>
            </a:r>
            <a:r>
              <a:rPr lang="en-US" sz="4200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60Hz to 250Hz</a:t>
            </a:r>
          </a:p>
          <a:p>
            <a:pPr marL="876300" indent="-622300">
              <a:buClr>
                <a:srgbClr val="945200"/>
              </a:buClr>
              <a:buFont typeface="Helvetica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4200" dirty="0" smtClean="0">
                <a:solidFill>
                  <a:srgbClr val="945200"/>
                </a:solidFill>
                <a:uFill>
                  <a:solidFill>
                    <a:srgbClr val="9452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Sub-Bass</a:t>
            </a:r>
            <a:r>
              <a:rPr lang="en-US" sz="4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en-US" sz="4200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16Hz to 60Hz</a:t>
            </a:r>
            <a:endParaRPr lang="en-US" sz="4200" dirty="0"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7830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5"/>
          <p:cNvGraphicFramePr/>
          <p:nvPr>
            <p:extLst>
              <p:ext uri="{D42A27DB-BD31-4B8C-83A1-F6EECF244321}">
                <p14:modId xmlns:p14="http://schemas.microsoft.com/office/powerpoint/2010/main" val="3017657682"/>
              </p:ext>
            </p:extLst>
          </p:nvPr>
        </p:nvGraphicFramePr>
        <p:xfrm>
          <a:off x="315310" y="252244"/>
          <a:ext cx="8434551" cy="6488680"/>
        </p:xfrm>
        <a:graphic>
          <a:graphicData uri="http://schemas.openxmlformats.org/drawingml/2006/table">
            <a:tbl>
              <a:tblPr/>
              <a:tblGrid>
                <a:gridCol w="3309260"/>
                <a:gridCol w="5125291"/>
              </a:tblGrid>
              <a:tr h="650828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Octave Band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Effect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000000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Rumble, “chest”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63Hz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800" dirty="0" smtClean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Low</a:t>
                      </a:r>
                      <a:r>
                        <a:rPr lang="en-US" sz="1800" baseline="0" dirty="0" smtClean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sounds</a:t>
                      </a:r>
                      <a:endParaRPr sz="1800" dirty="0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125Hz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Boom, thump, warmth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250Hz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Fullness or mud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500Hz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Honk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1kHz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Whack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2kHz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Crunch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4kHz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Edge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8kHz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Sibilance, definition, “ouch!”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581304">
                <a:tc>
                  <a:txBody>
                    <a:bodyPr/>
                    <a:lstStyle/>
                    <a:p>
                      <a:pPr lvl="0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16kHz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800" dirty="0">
                          <a:uFill>
                            <a:solidFill/>
                          </a:u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Air</a:t>
                      </a:r>
                    </a:p>
                  </a:txBody>
                  <a:tcPr marL="63500" marR="63500" marT="63500" marB="63500" horzOverflow="overflow">
                    <a:lnL w="12700" cap="sq">
                      <a:solidFill>
                        <a:srgbClr val="000000"/>
                      </a:solidFill>
                      <a:round/>
                    </a:lnL>
                    <a:lnR w="12700" cap="sq">
                      <a:solidFill>
                        <a:srgbClr val="000000"/>
                      </a:solidFill>
                      <a:round/>
                    </a:lnR>
                    <a:lnT w="12700" cap="sq">
                      <a:solidFill>
                        <a:srgbClr val="000000"/>
                      </a:solidFill>
                      <a:round/>
                    </a:lnT>
                    <a:lnB w="12700" cap="sq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6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Equalization (EQ)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Equalization </a:t>
            </a:r>
            <a:r>
              <a:rPr lang="en-US" sz="3600" dirty="0"/>
              <a:t>means boosting or cutting specific frequencies within an audio signal. </a:t>
            </a:r>
          </a:p>
          <a:p>
            <a:r>
              <a:rPr lang="en-US" sz="3600" dirty="0"/>
              <a:t>A device that performs equalization is called an Equalizer, or more commonly, simply an EQ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329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2475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/>
              <a:t>below 20Hz</a:t>
            </a:r>
            <a:r>
              <a:rPr lang="en-US" dirty="0"/>
              <a:t>- This is below the range of human hearing. At very high volumes of the this frequency you physically feel it. </a:t>
            </a:r>
          </a:p>
          <a:p>
            <a:r>
              <a:rPr lang="en-US" b="1" dirty="0" smtClean="0"/>
              <a:t>below </a:t>
            </a:r>
            <a:r>
              <a:rPr lang="en-US" b="1" dirty="0"/>
              <a:t>40 Hz- </a:t>
            </a:r>
            <a:r>
              <a:rPr lang="en-US" dirty="0"/>
              <a:t>These are very low frequencies that are responsible for most muddy sounds. These frequencies can use up most of the capability of a power amp and speakers. Use this frequency sparingly. Meters will get louder, but you won't hear a big difference in the volume of your mix.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4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956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60Hz </a:t>
            </a:r>
            <a:r>
              <a:rPr lang="en-US" dirty="0"/>
              <a:t>- kick drum, bass, hum. 60 Hz hum really interferes with kick drums and bass guitar frequencies. You boost this frequency and you boost the AC hum. </a:t>
            </a:r>
          </a:p>
          <a:p>
            <a:r>
              <a:rPr lang="en-US" b="1" dirty="0" smtClean="0"/>
              <a:t>80Hz </a:t>
            </a:r>
            <a:r>
              <a:rPr lang="en-US" dirty="0"/>
              <a:t>- bass guitar</a:t>
            </a:r>
          </a:p>
          <a:p>
            <a:r>
              <a:rPr lang="hr-HR" b="1" dirty="0" smtClean="0"/>
              <a:t>120</a:t>
            </a:r>
            <a:r>
              <a:rPr lang="hr-HR" b="1" dirty="0"/>
              <a:t>-180Hz </a:t>
            </a:r>
            <a:r>
              <a:rPr lang="hr-HR" dirty="0"/>
              <a:t>- tom drums</a:t>
            </a:r>
          </a:p>
          <a:p>
            <a:r>
              <a:rPr lang="en-US" b="1" dirty="0" smtClean="0"/>
              <a:t>200 </a:t>
            </a:r>
            <a:r>
              <a:rPr lang="en-US" b="1" dirty="0"/>
              <a:t>Hz </a:t>
            </a:r>
            <a:r>
              <a:rPr lang="en-US" dirty="0"/>
              <a:t>- the sharp attack sound of a bass guitar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4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272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250-300Hz </a:t>
            </a:r>
            <a:r>
              <a:rPr lang="en-US" dirty="0" smtClean="0"/>
              <a:t>– a "</a:t>
            </a:r>
            <a:r>
              <a:rPr lang="en-US" dirty="0"/>
              <a:t>cardboard box" sound </a:t>
            </a:r>
            <a:r>
              <a:rPr lang="en-US" dirty="0" err="1" smtClean="0"/>
              <a:t>vs</a:t>
            </a:r>
            <a:r>
              <a:rPr lang="en-US" dirty="0" smtClean="0"/>
              <a:t> clean “thump” you </a:t>
            </a:r>
            <a:r>
              <a:rPr lang="en-US" dirty="0"/>
              <a:t>get when recording things in a room, especially drums, especially Kick.</a:t>
            </a:r>
          </a:p>
          <a:p>
            <a:r>
              <a:rPr lang="en-US" b="1" dirty="0" smtClean="0"/>
              <a:t>1000Hz </a:t>
            </a:r>
            <a:r>
              <a:rPr lang="en-US" b="1" dirty="0"/>
              <a:t>(1kHz) </a:t>
            </a:r>
            <a:r>
              <a:rPr lang="en-US" dirty="0"/>
              <a:t>- first </a:t>
            </a:r>
            <a:r>
              <a:rPr lang="en-US" dirty="0" err="1"/>
              <a:t>boostable</a:t>
            </a:r>
            <a:r>
              <a:rPr lang="en-US" dirty="0"/>
              <a:t> section of the human voice. good for boosting voices in a film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/>
              <a:t>2000Hz (2kHz) </a:t>
            </a:r>
            <a:r>
              <a:rPr lang="en-US" dirty="0"/>
              <a:t>- "Click" of a bass drum.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8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2474"/>
            <a:ext cx="8229600" cy="534743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3kHz </a:t>
            </a:r>
            <a:r>
              <a:rPr lang="en-US" dirty="0"/>
              <a:t>- best </a:t>
            </a:r>
            <a:r>
              <a:rPr lang="en-US" dirty="0" smtClean="0"/>
              <a:t>“</a:t>
            </a:r>
            <a:r>
              <a:rPr lang="en-US" dirty="0" err="1" smtClean="0"/>
              <a:t>boostable</a:t>
            </a:r>
            <a:r>
              <a:rPr lang="en-US" dirty="0" smtClean="0"/>
              <a:t>” </a:t>
            </a:r>
            <a:r>
              <a:rPr lang="en-US" dirty="0"/>
              <a:t>area of human voice, and great for pushing a sound through a small speaker, use this to boost voices for TV.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5 </a:t>
            </a:r>
            <a:r>
              <a:rPr lang="en-US" b="1" dirty="0"/>
              <a:t>- 8 kHz </a:t>
            </a:r>
            <a:r>
              <a:rPr lang="en-US" dirty="0"/>
              <a:t>- </a:t>
            </a:r>
            <a:r>
              <a:rPr lang="en-US" dirty="0" smtClean="0"/>
              <a:t>Sibilance </a:t>
            </a:r>
            <a:r>
              <a:rPr lang="en-US" dirty="0"/>
              <a:t>(the "</a:t>
            </a:r>
            <a:r>
              <a:rPr lang="en-US" dirty="0" err="1"/>
              <a:t>Sssss</a:t>
            </a:r>
            <a:r>
              <a:rPr lang="en-US" dirty="0"/>
              <a:t>" sounds produced by the voice).</a:t>
            </a:r>
          </a:p>
          <a:p>
            <a:pPr>
              <a:lnSpc>
                <a:spcPct val="120000"/>
              </a:lnSpc>
            </a:pPr>
            <a:r>
              <a:rPr lang="en-US" dirty="0"/>
              <a:t>A</a:t>
            </a:r>
            <a:r>
              <a:rPr lang="en-US" b="1" dirty="0" smtClean="0"/>
              <a:t>bove </a:t>
            </a:r>
            <a:r>
              <a:rPr lang="en-US" b="1" dirty="0"/>
              <a:t>10kHz- </a:t>
            </a:r>
            <a:r>
              <a:rPr lang="en-US" dirty="0"/>
              <a:t>very high frequencies and main part of audible hiss.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Above </a:t>
            </a:r>
            <a:r>
              <a:rPr lang="en-US" b="1" dirty="0"/>
              <a:t>20kHz</a:t>
            </a:r>
            <a:r>
              <a:rPr lang="en-US" dirty="0"/>
              <a:t>- out of human hearing range, but energy can still overload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2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537" r="14537"/>
          <a:stretch>
            <a:fillRect/>
          </a:stretch>
        </p:blipFill>
        <p:spPr>
          <a:xfrm>
            <a:off x="457200" y="106295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7824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494" r="13494"/>
          <a:stretch>
            <a:fillRect/>
          </a:stretch>
        </p:blipFill>
        <p:spPr>
          <a:xfrm>
            <a:off x="457200" y="93271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3606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43" r="1443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9619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126" b="-18126"/>
          <a:stretch>
            <a:fillRect/>
          </a:stretch>
        </p:blipFill>
        <p:spPr>
          <a:xfrm>
            <a:off x="457200" y="11769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741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32"/>
            <a:ext cx="8229600" cy="4525963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b="1" dirty="0"/>
              <a:t>Boost/Cut </a:t>
            </a:r>
            <a:r>
              <a:rPr lang="en-US" sz="3600" dirty="0"/>
              <a:t>- The amount (usually in decibels) that the specific frequency is boosted or cut. </a:t>
            </a:r>
            <a:r>
              <a:rPr lang="en-US" sz="3600" dirty="0" smtClean="0"/>
              <a:t>Attenuation = cut </a:t>
            </a:r>
            <a:endParaRPr lang="en-US" sz="3600" dirty="0"/>
          </a:p>
          <a:p>
            <a:r>
              <a:rPr lang="en-US" sz="3600" b="1" dirty="0"/>
              <a:t>Frequency </a:t>
            </a:r>
            <a:r>
              <a:rPr lang="en-US" sz="3600" dirty="0"/>
              <a:t>- The specific frequency (in Hz or KHz) that is being boosted or cut. </a:t>
            </a:r>
          </a:p>
          <a:p>
            <a:r>
              <a:rPr lang="en-US" sz="3600" b="1" dirty="0"/>
              <a:t>Q (Bandwidth) </a:t>
            </a:r>
            <a:r>
              <a:rPr lang="en-US" sz="3600" dirty="0"/>
              <a:t>- Q is the range of frequencies around the center point that is boosted or cut.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836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17 at 9.35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48" r="-24748"/>
          <a:stretch>
            <a:fillRect/>
          </a:stretch>
        </p:blipFill>
        <p:spPr>
          <a:xfrm>
            <a:off x="-781519" y="407003"/>
            <a:ext cx="10636539" cy="5849402"/>
          </a:xfrm>
        </p:spPr>
      </p:pic>
    </p:spTree>
    <p:extLst>
      <p:ext uri="{BB962C8B-B14F-4D97-AF65-F5344CB8AC3E}">
        <p14:creationId xmlns:p14="http://schemas.microsoft.com/office/powerpoint/2010/main" val="383769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Equalizers</a:t>
            </a:r>
            <a:endParaRPr lang="en-US" dirty="0"/>
          </a:p>
        </p:txBody>
      </p:sp>
      <p:pic>
        <p:nvPicPr>
          <p:cNvPr id="4" name="Content Placeholder 3" descr="Screen Shot 2014-04-17 at 9.37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348" b="-123348"/>
          <a:stretch>
            <a:fillRect/>
          </a:stretch>
        </p:blipFill>
        <p:spPr>
          <a:xfrm>
            <a:off x="457200" y="3338722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57200" y="1582814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Graphic </a:t>
            </a:r>
            <a:r>
              <a:rPr lang="en-US" sz="3200" dirty="0"/>
              <a:t>Equalizers are </a:t>
            </a:r>
            <a:r>
              <a:rPr lang="en-US" sz="3200" dirty="0" smtClean="0"/>
              <a:t>called “graphic” because </a:t>
            </a:r>
            <a:r>
              <a:rPr lang="en-US" sz="3200" dirty="0"/>
              <a:t>the controls are meant to represent a graph along the frequency ranges that they boost and </a:t>
            </a:r>
            <a:r>
              <a:rPr lang="en-US" sz="3200" dirty="0" smtClean="0"/>
              <a:t>cut (attenuate). </a:t>
            </a:r>
            <a:r>
              <a:rPr lang="en-US" sz="3200" dirty="0"/>
              <a:t>Graphic EQ's are easy to use, but have fixed frequency ranges and Q, so are less flexible. </a:t>
            </a:r>
          </a:p>
        </p:txBody>
      </p:sp>
    </p:spTree>
    <p:extLst>
      <p:ext uri="{BB962C8B-B14F-4D97-AF65-F5344CB8AC3E}">
        <p14:creationId xmlns:p14="http://schemas.microsoft.com/office/powerpoint/2010/main" val="32624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Equalizers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0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Parametric </a:t>
            </a:r>
            <a:r>
              <a:rPr lang="en-US" dirty="0"/>
              <a:t>Equalizers offer you greater flexibility than graphical EQ's, as they typically have separate controls for boost/cut, frequency, and Q. This allows you to tailor the EQ curve to your needs. </a:t>
            </a:r>
          </a:p>
          <a:p>
            <a:endParaRPr lang="en-US" dirty="0"/>
          </a:p>
        </p:txBody>
      </p:sp>
      <p:pic>
        <p:nvPicPr>
          <p:cNvPr id="4" name="Picture 3" descr="Screen Shot 2014-04-17 at 9.3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3" y="4014614"/>
            <a:ext cx="8850936" cy="24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316" y="2616228"/>
            <a:ext cx="459108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Allen &amp; Heath Zed 24</a:t>
            </a:r>
            <a:br>
              <a:rPr lang="en-US" sz="3200" dirty="0" smtClean="0"/>
            </a:br>
            <a:r>
              <a:rPr lang="en-US" sz="3200" dirty="0" smtClean="0"/>
              <a:t>(Sound console in IC22)</a:t>
            </a:r>
            <a:endParaRPr lang="en-US" sz="3200" dirty="0"/>
          </a:p>
        </p:txBody>
      </p:sp>
      <p:pic>
        <p:nvPicPr>
          <p:cNvPr id="6" name="Picture 5" descr="ZED 24 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1" y="157528"/>
            <a:ext cx="3924465" cy="63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D 24 HF 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0" y="430975"/>
            <a:ext cx="8605797" cy="61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D 24 MF 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4" y="150782"/>
            <a:ext cx="8529019" cy="65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6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ce13c39762985bd3ea19fedef9a85d45d9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880</Words>
  <Application>Microsoft Macintosh PowerPoint</Application>
  <PresentationFormat>On-screen Show (4:3)</PresentationFormat>
  <Paragraphs>75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Equalization (EQ)</vt:lpstr>
      <vt:lpstr>PowerPoint Presentation</vt:lpstr>
      <vt:lpstr>PowerPoint Presentation</vt:lpstr>
      <vt:lpstr>Graphic Equalizers</vt:lpstr>
      <vt:lpstr>Parametric Equalizers</vt:lpstr>
      <vt:lpstr>Allen &amp; Heath Zed 24 (Sound console in IC22)</vt:lpstr>
      <vt:lpstr>PowerPoint Presentation</vt:lpstr>
      <vt:lpstr>PowerPoint Presentation</vt:lpstr>
      <vt:lpstr>PowerPoint Presentation</vt:lpstr>
      <vt:lpstr>Low Pass Filter (LPF) or Low Shelf</vt:lpstr>
      <vt:lpstr>PowerPoint Presentation</vt:lpstr>
      <vt:lpstr>High Pass Filter (HPF) or High Shelf</vt:lpstr>
      <vt:lpstr>PowerPoint Presentation</vt:lpstr>
      <vt:lpstr>How to use EQ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Left Coast Backline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White</dc:creator>
  <cp:lastModifiedBy>James White</cp:lastModifiedBy>
  <cp:revision>11</cp:revision>
  <dcterms:created xsi:type="dcterms:W3CDTF">2014-04-17T16:10:45Z</dcterms:created>
  <dcterms:modified xsi:type="dcterms:W3CDTF">2015-09-09T17:14:12Z</dcterms:modified>
</cp:coreProperties>
</file>