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8" r:id="rId4"/>
    <p:sldId id="259" r:id="rId5"/>
    <p:sldId id="260" r:id="rId6"/>
    <p:sldId id="287" r:id="rId7"/>
    <p:sldId id="263" r:id="rId8"/>
    <p:sldId id="265" r:id="rId9"/>
    <p:sldId id="267" r:id="rId10"/>
    <p:sldId id="268" r:id="rId11"/>
    <p:sldId id="269" r:id="rId12"/>
    <p:sldId id="270" r:id="rId13"/>
    <p:sldId id="271" r:id="rId14"/>
    <p:sldId id="283" r:id="rId15"/>
    <p:sldId id="284" r:id="rId16"/>
    <p:sldId id="272" r:id="rId17"/>
    <p:sldId id="273" r:id="rId18"/>
    <p:sldId id="274" r:id="rId19"/>
    <p:sldId id="275" r:id="rId20"/>
    <p:sldId id="277" r:id="rId21"/>
    <p:sldId id="285" r:id="rId22"/>
    <p:sldId id="278" r:id="rId23"/>
    <p:sldId id="279" r:id="rId24"/>
    <p:sldId id="286"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52" autoAdjust="0"/>
  </p:normalViewPr>
  <p:slideViewPr>
    <p:cSldViewPr snapToGrid="0" snapToObjects="1">
      <p:cViewPr varScale="1">
        <p:scale>
          <a:sx n="85" d="100"/>
          <a:sy n="85" d="100"/>
        </p:scale>
        <p:origin x="-17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4B69FB-4B83-A849-87F2-E29404869728}" type="datetimeFigureOut">
              <a:rPr lang="en-US" smtClean="0"/>
              <a:t>11/10/14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4543B8-FAD9-3944-BC06-FCC8214D3873}" type="slidenum">
              <a:rPr lang="en-US" smtClean="0"/>
              <a:t>‹#›</a:t>
            </a:fld>
            <a:endParaRPr lang="en-US"/>
          </a:p>
        </p:txBody>
      </p:sp>
    </p:spTree>
    <p:extLst>
      <p:ext uri="{BB962C8B-B14F-4D97-AF65-F5344CB8AC3E}">
        <p14:creationId xmlns:p14="http://schemas.microsoft.com/office/powerpoint/2010/main" val="2344796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A4B07-D8AB-224A-B04C-2B96BA2FE0CB}" type="datetimeFigureOut">
              <a:rPr lang="en-US" smtClean="0"/>
              <a:t>11/10/14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160EC-CF07-9E4F-B7FD-46151226CBF0}" type="slidenum">
              <a:rPr lang="en-US" smtClean="0"/>
              <a:t>‹#›</a:t>
            </a:fld>
            <a:endParaRPr lang="en-US"/>
          </a:p>
        </p:txBody>
      </p:sp>
    </p:spTree>
    <p:extLst>
      <p:ext uri="{BB962C8B-B14F-4D97-AF65-F5344CB8AC3E}">
        <p14:creationId xmlns:p14="http://schemas.microsoft.com/office/powerpoint/2010/main" val="656261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160EC-CF07-9E4F-B7FD-46151226CBF0}" type="slidenum">
              <a:rPr lang="en-US" smtClean="0"/>
              <a:t>1</a:t>
            </a:fld>
            <a:endParaRPr lang="en-US"/>
          </a:p>
        </p:txBody>
      </p:sp>
    </p:spTree>
    <p:extLst>
      <p:ext uri="{BB962C8B-B14F-4D97-AF65-F5344CB8AC3E}">
        <p14:creationId xmlns:p14="http://schemas.microsoft.com/office/powerpoint/2010/main" val="370862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December 29, 1874, Gray gave the first public demonstration of his invention for transmitting musical tones and transmitted “familiar melodies through telegraph wire” according to a newspaper announcement. This was the first electric music synthesizer using self vibrating electromagnetic circuits that were single-note oscillators operated by a two-octave piano keyboard. The “Musical Telegraph” used steel reeds whose oscillations were created by electromagnets and transmitted over a telegraph wire. Gray also built a simple loudspeaker in later models consisting of a vibrating diaphragm in a magnetic field to make the oscillator tones audible and louder at the receiving end.</a:t>
            </a:r>
          </a:p>
          <a:p>
            <a:endParaRPr lang="en-US" dirty="0"/>
          </a:p>
        </p:txBody>
      </p:sp>
      <p:sp>
        <p:nvSpPr>
          <p:cNvPr id="4" name="Slide Number Placeholder 3"/>
          <p:cNvSpPr>
            <a:spLocks noGrp="1"/>
          </p:cNvSpPr>
          <p:nvPr>
            <p:ph type="sldNum" sz="quarter" idx="10"/>
          </p:nvPr>
        </p:nvSpPr>
        <p:spPr/>
        <p:txBody>
          <a:bodyPr/>
          <a:lstStyle/>
          <a:p>
            <a:fld id="{637160EC-CF07-9E4F-B7FD-46151226CBF0}" type="slidenum">
              <a:rPr lang="en-US" smtClean="0"/>
              <a:t>3</a:t>
            </a:fld>
            <a:endParaRPr lang="en-US"/>
          </a:p>
        </p:txBody>
      </p:sp>
    </p:spTree>
    <p:extLst>
      <p:ext uri="{BB962C8B-B14F-4D97-AF65-F5344CB8AC3E}">
        <p14:creationId xmlns:p14="http://schemas.microsoft.com/office/powerpoint/2010/main" val="366420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637160EC-CF07-9E4F-B7FD-46151226CBF0}" type="slidenum">
              <a:rPr lang="en-US" smtClean="0"/>
              <a:t>4</a:t>
            </a:fld>
            <a:endParaRPr lang="en-US"/>
          </a:p>
        </p:txBody>
      </p:sp>
    </p:spTree>
    <p:extLst>
      <p:ext uri="{BB962C8B-B14F-4D97-AF65-F5344CB8AC3E}">
        <p14:creationId xmlns:p14="http://schemas.microsoft.com/office/powerpoint/2010/main" val="412510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160EC-CF07-9E4F-B7FD-46151226CBF0}" type="slidenum">
              <a:rPr lang="en-US" smtClean="0"/>
              <a:t>5</a:t>
            </a:fld>
            <a:endParaRPr lang="en-US"/>
          </a:p>
        </p:txBody>
      </p:sp>
    </p:spTree>
    <p:extLst>
      <p:ext uri="{BB962C8B-B14F-4D97-AF65-F5344CB8AC3E}">
        <p14:creationId xmlns:p14="http://schemas.microsoft.com/office/powerpoint/2010/main" val="143503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160EC-CF07-9E4F-B7FD-46151226CBF0}" type="slidenum">
              <a:rPr lang="en-US" smtClean="0"/>
              <a:t>10</a:t>
            </a:fld>
            <a:endParaRPr lang="en-US"/>
          </a:p>
        </p:txBody>
      </p:sp>
    </p:spTree>
    <p:extLst>
      <p:ext uri="{BB962C8B-B14F-4D97-AF65-F5344CB8AC3E}">
        <p14:creationId xmlns:p14="http://schemas.microsoft.com/office/powerpoint/2010/main" val="65553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160EC-CF07-9E4F-B7FD-46151226CBF0}" type="slidenum">
              <a:rPr lang="en-US" smtClean="0"/>
              <a:t>11</a:t>
            </a:fld>
            <a:endParaRPr lang="en-US"/>
          </a:p>
        </p:txBody>
      </p:sp>
    </p:spTree>
    <p:extLst>
      <p:ext uri="{BB962C8B-B14F-4D97-AF65-F5344CB8AC3E}">
        <p14:creationId xmlns:p14="http://schemas.microsoft.com/office/powerpoint/2010/main" val="243231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160EC-CF07-9E4F-B7FD-46151226CBF0}" type="slidenum">
              <a:rPr lang="en-US" smtClean="0"/>
              <a:t>18</a:t>
            </a:fld>
            <a:endParaRPr lang="en-US"/>
          </a:p>
        </p:txBody>
      </p:sp>
    </p:spTree>
    <p:extLst>
      <p:ext uri="{BB962C8B-B14F-4D97-AF65-F5344CB8AC3E}">
        <p14:creationId xmlns:p14="http://schemas.microsoft.com/office/powerpoint/2010/main" val="397678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11/10/14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11/10/14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11/10/14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11/10/14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feature=player_embedded&amp;v=Yy9UBjrUjwo" TargetMode="External"/><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N9pOq8u6-bA" TargetMode="Externa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rgN_VzEIZ1I" TargetMode="External"/><Relationship Id="rId4"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0z0cbMkOvY0&amp;feature=player_embedded" TargetMode="Externa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nmp9yqhsjqg" TargetMode="Externa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exVgx1kMFgk" TargetMode="External"/><Relationship Id="rId4"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image" Target="../media/image1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IZmNEiNVGkc&amp;safe=active" TargetMode="Externa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 Id="rId3" Type="http://schemas.openxmlformats.org/officeDocument/2006/relationships/hyperlink" Target="https://www.youtube.com/watch?v=WQKyYmU2tPg&amp;index=1&amp;list=RDWQKyYmU2t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pUTXNxFvjDw" TargetMode="Externa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imeo.com/4699864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w5qf9O6c20o" TargetMode="Externa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cd4jvtAr8JM" TargetMode="Externa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79580"/>
            <a:ext cx="7772400" cy="4143045"/>
          </a:xfrm>
        </p:spPr>
        <p:txBody>
          <a:bodyPr>
            <a:normAutofit/>
          </a:bodyPr>
          <a:lstStyle/>
          <a:p>
            <a:r>
              <a:rPr lang="en-US" dirty="0" smtClean="0"/>
              <a:t>The Development of </a:t>
            </a:r>
            <a:br>
              <a:rPr lang="en-US" dirty="0" smtClean="0"/>
            </a:br>
            <a:r>
              <a:rPr lang="en-US" dirty="0" smtClean="0"/>
              <a:t>Electronic </a:t>
            </a:r>
            <a:br>
              <a:rPr lang="en-US" dirty="0" smtClean="0"/>
            </a:br>
            <a:r>
              <a:rPr lang="en-US" dirty="0" smtClean="0"/>
              <a:t>Music</a:t>
            </a:r>
            <a:br>
              <a:rPr lang="en-US" dirty="0" smtClean="0"/>
            </a:br>
            <a:r>
              <a:rPr lang="en-US" sz="4400" dirty="0" smtClean="0"/>
              <a:t>Part 1</a:t>
            </a:r>
            <a:endParaRPr lang="en-US" sz="4400" dirty="0"/>
          </a:p>
        </p:txBody>
      </p:sp>
    </p:spTree>
    <p:extLst>
      <p:ext uri="{BB962C8B-B14F-4D97-AF65-F5344CB8AC3E}">
        <p14:creationId xmlns:p14="http://schemas.microsoft.com/office/powerpoint/2010/main" val="1569381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289" y="4522722"/>
            <a:ext cx="8446536" cy="1569660"/>
          </a:xfrm>
          <a:prstGeom prst="rect">
            <a:avLst/>
          </a:prstGeom>
        </p:spPr>
        <p:txBody>
          <a:bodyPr wrap="square">
            <a:spAutoFit/>
          </a:bodyPr>
          <a:lstStyle/>
          <a:p>
            <a:pPr algn="ctr"/>
            <a:r>
              <a:rPr lang="en-US" sz="3600" baseline="30000" dirty="0"/>
              <a:t>The most successful instrument developed during this period was the </a:t>
            </a:r>
            <a:r>
              <a:rPr lang="en-US" sz="3600" baseline="30000" dirty="0" err="1"/>
              <a:t>Ondes</a:t>
            </a:r>
            <a:r>
              <a:rPr lang="en-US" sz="3600" baseline="30000" dirty="0"/>
              <a:t> </a:t>
            </a:r>
            <a:r>
              <a:rPr lang="en-US" sz="3600" baseline="30000" dirty="0" err="1"/>
              <a:t>Martenot</a:t>
            </a:r>
            <a:r>
              <a:rPr lang="en-US" sz="3600" baseline="30000" dirty="0"/>
              <a:t> (pronounced "owned Martin O"), developed by Maurice </a:t>
            </a:r>
            <a:r>
              <a:rPr lang="en-US" sz="3600" baseline="30000" dirty="0" err="1"/>
              <a:t>Martenot</a:t>
            </a:r>
            <a:r>
              <a:rPr lang="en-US" sz="3600" baseline="30000" dirty="0"/>
              <a:t> (1898-1980). It sounded a lot like a T</a:t>
            </a:r>
            <a:r>
              <a:rPr lang="en-US" sz="3600" baseline="30000" dirty="0" smtClean="0"/>
              <a:t>heremin </a:t>
            </a:r>
            <a:r>
              <a:rPr lang="en-US" sz="3600" baseline="30000" dirty="0"/>
              <a:t>and used similar technology</a:t>
            </a:r>
            <a:r>
              <a:rPr lang="en-US" sz="3600" baseline="30000" dirty="0" smtClean="0"/>
              <a:t>..</a:t>
            </a:r>
            <a:endParaRPr lang="en-US" sz="3600" dirty="0"/>
          </a:p>
        </p:txBody>
      </p:sp>
      <p:pic>
        <p:nvPicPr>
          <p:cNvPr id="3" name="Picture 2" descr="Ondes Martinot.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930" y="297616"/>
            <a:ext cx="5935205" cy="3955258"/>
          </a:xfrm>
          <a:prstGeom prst="rect">
            <a:avLst/>
          </a:prstGeom>
        </p:spPr>
      </p:pic>
      <p:sp>
        <p:nvSpPr>
          <p:cNvPr id="4" name="TextBox 3"/>
          <p:cNvSpPr txBox="1"/>
          <p:nvPr/>
        </p:nvSpPr>
        <p:spPr>
          <a:xfrm>
            <a:off x="8302625" y="331787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303969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1260" y="457951"/>
            <a:ext cx="6908256" cy="913070"/>
          </a:xfrm>
          <a:prstGeom prst="rect">
            <a:avLst/>
          </a:prstGeom>
        </p:spPr>
        <p:txBody>
          <a:bodyPr wrap="none">
            <a:spAutoFit/>
          </a:bodyPr>
          <a:lstStyle/>
          <a:p>
            <a:pPr algn="ctr"/>
            <a:r>
              <a:rPr lang="en-US" sz="4000" baseline="30000" dirty="0" err="1"/>
              <a:t>Musique</a:t>
            </a:r>
            <a:r>
              <a:rPr lang="en-US" sz="4000" baseline="30000" dirty="0"/>
              <a:t> Concrete, Electronic Music, Tape Music </a:t>
            </a:r>
            <a:endParaRPr lang="en-US" sz="4000" baseline="30000" dirty="0" smtClean="0"/>
          </a:p>
          <a:p>
            <a:pPr algn="ctr"/>
            <a:r>
              <a:rPr lang="en-US" sz="4000" baseline="30000" dirty="0" smtClean="0"/>
              <a:t>(</a:t>
            </a:r>
            <a:r>
              <a:rPr lang="en-US" sz="4000" baseline="30000" dirty="0"/>
              <a:t>1950s-1960s)</a:t>
            </a:r>
            <a:endParaRPr lang="en-US" sz="4000" dirty="0"/>
          </a:p>
        </p:txBody>
      </p:sp>
      <p:sp>
        <p:nvSpPr>
          <p:cNvPr id="3" name="Rectangle 2"/>
          <p:cNvSpPr/>
          <p:nvPr/>
        </p:nvSpPr>
        <p:spPr>
          <a:xfrm>
            <a:off x="900332" y="2005287"/>
            <a:ext cx="7508129" cy="3785652"/>
          </a:xfrm>
          <a:prstGeom prst="rect">
            <a:avLst/>
          </a:prstGeom>
        </p:spPr>
        <p:txBody>
          <a:bodyPr wrap="square">
            <a:spAutoFit/>
          </a:bodyPr>
          <a:lstStyle/>
          <a:p>
            <a:r>
              <a:rPr lang="en-US" sz="3600" baseline="30000" dirty="0"/>
              <a:t>The tape recorder was invented in Germany during World War II. It wasn't long before composers used the tape recorder to develop a new technique for composition called </a:t>
            </a:r>
            <a:r>
              <a:rPr lang="en-US" sz="3600" b="1" baseline="30000" dirty="0" err="1"/>
              <a:t>Musique</a:t>
            </a:r>
            <a:r>
              <a:rPr lang="en-US" sz="3600" b="1" baseline="30000" dirty="0"/>
              <a:t> </a:t>
            </a:r>
            <a:r>
              <a:rPr lang="en-US" sz="3600" b="1" baseline="30000" dirty="0" err="1"/>
              <a:t>Concrète</a:t>
            </a:r>
            <a:r>
              <a:rPr lang="en-US" sz="3600" baseline="30000" dirty="0"/>
              <a:t>. This technique involved editing together recorded fragments of natural and industrial sounds on tape. Traditionally, classical music begins as an abstraction, as musical notation on paper, which is then produced into audible music. </a:t>
            </a:r>
            <a:r>
              <a:rPr lang="en-US" sz="3600" baseline="30000" dirty="0" err="1"/>
              <a:t>Musique</a:t>
            </a:r>
            <a:r>
              <a:rPr lang="en-US" sz="3600" baseline="30000" dirty="0"/>
              <a:t> </a:t>
            </a:r>
            <a:r>
              <a:rPr lang="en-US" sz="3600" baseline="30000" dirty="0" err="1"/>
              <a:t>concrète</a:t>
            </a:r>
            <a:r>
              <a:rPr lang="en-US" sz="3600" baseline="30000" dirty="0"/>
              <a:t> is the other way around, starting with "concrete" sounds which are then abstracted into musical compositions.</a:t>
            </a:r>
            <a:endParaRPr lang="en-US" sz="3600" dirty="0"/>
          </a:p>
        </p:txBody>
      </p:sp>
    </p:spTree>
    <p:extLst>
      <p:ext uri="{BB962C8B-B14F-4D97-AF65-F5344CB8AC3E}">
        <p14:creationId xmlns:p14="http://schemas.microsoft.com/office/powerpoint/2010/main" val="33817984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172" y="3249466"/>
            <a:ext cx="7717134" cy="3375282"/>
          </a:xfrm>
          <a:prstGeom prst="rect">
            <a:avLst/>
          </a:prstGeom>
        </p:spPr>
        <p:txBody>
          <a:bodyPr wrap="square">
            <a:spAutoFit/>
          </a:bodyPr>
          <a:lstStyle/>
          <a:p>
            <a:r>
              <a:rPr lang="en-US" sz="3200" b="1" baseline="30000" dirty="0"/>
              <a:t>Pierre Schaeffer (Father of </a:t>
            </a:r>
            <a:r>
              <a:rPr lang="en-US" sz="3200" b="1" baseline="30000" dirty="0" err="1"/>
              <a:t>Musique</a:t>
            </a:r>
            <a:r>
              <a:rPr lang="en-US" sz="3200" b="1" baseline="30000" dirty="0"/>
              <a:t> Concrete, 1910-1995) **</a:t>
            </a:r>
          </a:p>
          <a:p>
            <a:r>
              <a:rPr lang="en-US" sz="3200" baseline="30000" dirty="0"/>
              <a:t>The first pieces of </a:t>
            </a:r>
            <a:r>
              <a:rPr lang="en-US" sz="3200" baseline="30000" dirty="0" err="1"/>
              <a:t>musique</a:t>
            </a:r>
            <a:r>
              <a:rPr lang="en-US" sz="3200" baseline="30000" dirty="0"/>
              <a:t> </a:t>
            </a:r>
            <a:r>
              <a:rPr lang="en-US" sz="3200" baseline="30000" dirty="0" err="1"/>
              <a:t>concrète</a:t>
            </a:r>
            <a:r>
              <a:rPr lang="en-US" sz="3200" baseline="30000" dirty="0"/>
              <a:t> were written by Pierre Schaeffer, who first performed with it live in 1950. While an engineer at a TV station in France, Pierre Schaeffer experimented with sounds using their equipment (mainly turntables), playing sounds backwards, slowing them down, speeding them up and juxtaposing them with other sounds. These techniques were virtually unheard of at the time. After gaining recognition, he acquired a tape recorder in 1951 and began composing </a:t>
            </a:r>
            <a:r>
              <a:rPr lang="en-US" sz="3200" baseline="30000" dirty="0" err="1"/>
              <a:t>musique</a:t>
            </a:r>
            <a:r>
              <a:rPr lang="en-US" sz="3200" baseline="30000" dirty="0"/>
              <a:t> concrete.</a:t>
            </a:r>
            <a:endParaRPr lang="en-US" sz="3200" dirty="0"/>
          </a:p>
        </p:txBody>
      </p:sp>
      <p:pic>
        <p:nvPicPr>
          <p:cNvPr id="3" name="Picture 2" descr="Pierre Schaeffer.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800" y="324675"/>
            <a:ext cx="2933700" cy="2768600"/>
          </a:xfrm>
          <a:prstGeom prst="rect">
            <a:avLst/>
          </a:prstGeom>
        </p:spPr>
      </p:pic>
    </p:spTree>
    <p:extLst>
      <p:ext uri="{BB962C8B-B14F-4D97-AF65-F5344CB8AC3E}">
        <p14:creationId xmlns:p14="http://schemas.microsoft.com/office/powerpoint/2010/main" val="24443596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416" y="858618"/>
            <a:ext cx="8135145" cy="3785652"/>
          </a:xfrm>
          <a:prstGeom prst="rect">
            <a:avLst/>
          </a:prstGeom>
        </p:spPr>
        <p:txBody>
          <a:bodyPr wrap="square">
            <a:spAutoFit/>
          </a:bodyPr>
          <a:lstStyle/>
          <a:p>
            <a:pPr algn="ctr"/>
            <a:r>
              <a:rPr lang="en-US" sz="3600" b="1" baseline="30000" dirty="0"/>
              <a:t>Louis (1920-1989) and </a:t>
            </a:r>
            <a:r>
              <a:rPr lang="en-US" sz="3600" b="1" baseline="30000" dirty="0" err="1"/>
              <a:t>Bebe</a:t>
            </a:r>
            <a:r>
              <a:rPr lang="en-US" sz="3600" b="1" baseline="30000" dirty="0"/>
              <a:t> Barron (1927-2008) *</a:t>
            </a:r>
            <a:r>
              <a:rPr lang="en-US" sz="3600" b="1" baseline="30000" dirty="0" smtClean="0"/>
              <a:t>*</a:t>
            </a:r>
          </a:p>
          <a:p>
            <a:pPr algn="ctr"/>
            <a:endParaRPr lang="en-US" sz="3600" b="1" baseline="30000" dirty="0"/>
          </a:p>
          <a:p>
            <a:r>
              <a:rPr lang="en-US" sz="3600" baseline="30000" dirty="0"/>
              <a:t>The first electronic music for magnetic tape composed in America was completed by Louis and </a:t>
            </a:r>
            <a:r>
              <a:rPr lang="en-US" sz="3600" baseline="30000" dirty="0" err="1"/>
              <a:t>Bebe</a:t>
            </a:r>
            <a:r>
              <a:rPr lang="en-US" sz="3600" baseline="30000" dirty="0"/>
              <a:t> Barron in 1950. Theirs differed in that instead of using "real world" concrete sounds, they developed electronic devices which produced sounds by calculating mathematical equations, and recorded these electronic sounds onto tape. They wrote the soundtrack and theme song for Forbidden Planet which set the standard for other science fiction movies of the time</a:t>
            </a:r>
            <a:r>
              <a:rPr lang="en-US" sz="3200" baseline="30000" dirty="0"/>
              <a:t>.</a:t>
            </a:r>
            <a:endParaRPr lang="en-US" sz="3200" dirty="0"/>
          </a:p>
        </p:txBody>
      </p:sp>
    </p:spTree>
    <p:extLst>
      <p:ext uri="{BB962C8B-B14F-4D97-AF65-F5344CB8AC3E}">
        <p14:creationId xmlns:p14="http://schemas.microsoft.com/office/powerpoint/2010/main" val="6557481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69" y="652850"/>
            <a:ext cx="6835028" cy="4686558"/>
          </a:xfrm>
          <a:prstGeom prst="rect">
            <a:avLst/>
          </a:prstGeom>
        </p:spPr>
      </p:pic>
    </p:spTree>
    <p:extLst>
      <p:ext uri="{BB962C8B-B14F-4D97-AF65-F5344CB8AC3E}">
        <p14:creationId xmlns:p14="http://schemas.microsoft.com/office/powerpoint/2010/main" val="32599882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ster-Forbidden-Planet_small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927100"/>
            <a:ext cx="6345936" cy="4983480"/>
          </a:xfrm>
          <a:prstGeom prst="rect">
            <a:avLst/>
          </a:prstGeom>
        </p:spPr>
      </p:pic>
    </p:spTree>
    <p:extLst>
      <p:ext uri="{BB962C8B-B14F-4D97-AF65-F5344CB8AC3E}">
        <p14:creationId xmlns:p14="http://schemas.microsoft.com/office/powerpoint/2010/main" val="33662458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553" y="1028343"/>
            <a:ext cx="8102991" cy="3785652"/>
          </a:xfrm>
          <a:prstGeom prst="rect">
            <a:avLst/>
          </a:prstGeom>
        </p:spPr>
        <p:txBody>
          <a:bodyPr wrap="square">
            <a:spAutoFit/>
          </a:bodyPr>
          <a:lstStyle/>
          <a:p>
            <a:pPr algn="ctr"/>
            <a:r>
              <a:rPr lang="en-US" sz="3600" baseline="30000" dirty="0"/>
              <a:t>The Golden Age of Electroacoustic &amp; Computer Music (1958-66</a:t>
            </a:r>
            <a:r>
              <a:rPr lang="en-US" sz="3600" baseline="30000" dirty="0" smtClean="0"/>
              <a:t>)</a:t>
            </a:r>
          </a:p>
          <a:p>
            <a:pPr algn="ctr"/>
            <a:endParaRPr lang="en-US" sz="3600" baseline="30000" dirty="0"/>
          </a:p>
          <a:p>
            <a:r>
              <a:rPr lang="en-US" sz="3600" baseline="30000" dirty="0"/>
              <a:t>By the mid-1950s, the eventual commercial potential of electronic musical instruments was becoming clear and many companies entered the field. Two new electronic instruments made their debut in 1957. Unlike the earlier Theremin and </a:t>
            </a:r>
            <a:r>
              <a:rPr lang="en-US" sz="3600" baseline="30000" dirty="0" err="1"/>
              <a:t>Ondes</a:t>
            </a:r>
            <a:r>
              <a:rPr lang="en-US" sz="3600" baseline="30000" dirty="0"/>
              <a:t> </a:t>
            </a:r>
            <a:r>
              <a:rPr lang="en-US" sz="3600" baseline="30000" dirty="0" err="1"/>
              <a:t>Martenot</a:t>
            </a:r>
            <a:r>
              <a:rPr lang="en-US" sz="3600" baseline="30000" dirty="0"/>
              <a:t>, these instruments were hard to use, required extensive programming, and neither could be played in real time.</a:t>
            </a:r>
            <a:endParaRPr lang="en-US" sz="3600" dirty="0"/>
          </a:p>
        </p:txBody>
      </p:sp>
    </p:spTree>
    <p:extLst>
      <p:ext uri="{BB962C8B-B14F-4D97-AF65-F5344CB8AC3E}">
        <p14:creationId xmlns:p14="http://schemas.microsoft.com/office/powerpoint/2010/main" val="11950655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403" y="3692770"/>
            <a:ext cx="8054759" cy="1754327"/>
          </a:xfrm>
          <a:prstGeom prst="rect">
            <a:avLst/>
          </a:prstGeom>
        </p:spPr>
        <p:txBody>
          <a:bodyPr wrap="square">
            <a:spAutoFit/>
          </a:bodyPr>
          <a:lstStyle/>
          <a:p>
            <a:r>
              <a:rPr lang="en-US" sz="3600" b="1" baseline="30000" dirty="0"/>
              <a:t>Max Mathews (Father of Computer Music</a:t>
            </a:r>
            <a:r>
              <a:rPr lang="en-US" sz="3600" b="1" baseline="30000" dirty="0" smtClean="0"/>
              <a:t>,</a:t>
            </a:r>
            <a:r>
              <a:rPr lang="en-US" sz="3600" b="1" dirty="0" smtClean="0"/>
              <a:t> </a:t>
            </a:r>
            <a:r>
              <a:rPr lang="en-US" sz="3600" b="1" baseline="30000" dirty="0" smtClean="0"/>
              <a:t>1926 -2011)</a:t>
            </a:r>
            <a:endParaRPr lang="en-US" sz="3600" b="1" baseline="30000" dirty="0"/>
          </a:p>
          <a:p>
            <a:r>
              <a:rPr lang="en-US" sz="3600" baseline="30000" dirty="0"/>
              <a:t>The first of these electronic instruments was the computer when Max Mathews wrote a program called Music 1, after hours at Bell Laboratories. </a:t>
            </a:r>
            <a:endParaRPr lang="en-US" sz="3600" dirty="0"/>
          </a:p>
        </p:txBody>
      </p:sp>
      <p:pic>
        <p:nvPicPr>
          <p:cNvPr id="3" name="Picture 2" descr="Mathews84Viol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794" y="555849"/>
            <a:ext cx="4565324" cy="2723452"/>
          </a:xfrm>
          <a:prstGeom prst="rect">
            <a:avLst/>
          </a:prstGeom>
        </p:spPr>
      </p:pic>
    </p:spTree>
    <p:extLst>
      <p:ext uri="{BB962C8B-B14F-4D97-AF65-F5344CB8AC3E}">
        <p14:creationId xmlns:p14="http://schemas.microsoft.com/office/powerpoint/2010/main" val="39912681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5029" y="3818261"/>
            <a:ext cx="7234813" cy="2677656"/>
          </a:xfrm>
          <a:prstGeom prst="rect">
            <a:avLst/>
          </a:prstGeom>
        </p:spPr>
        <p:txBody>
          <a:bodyPr wrap="square">
            <a:spAutoFit/>
          </a:bodyPr>
          <a:lstStyle/>
          <a:p>
            <a:pPr algn="ctr"/>
            <a:r>
              <a:rPr lang="en-US" sz="3600" b="1" baseline="30000" dirty="0"/>
              <a:t>RCA Mark II </a:t>
            </a:r>
            <a:r>
              <a:rPr lang="en-US" sz="3600" baseline="30000" dirty="0"/>
              <a:t>Sound </a:t>
            </a:r>
            <a:r>
              <a:rPr lang="en-US" sz="3600" baseline="30000" dirty="0" smtClean="0"/>
              <a:t>Synthesizer</a:t>
            </a:r>
          </a:p>
          <a:p>
            <a:pPr algn="ctr"/>
            <a:endParaRPr lang="en-US" sz="3600" baseline="30000" dirty="0"/>
          </a:p>
          <a:p>
            <a:r>
              <a:rPr lang="en-US" sz="3600" baseline="30000" dirty="0"/>
              <a:t>The other electronic instrument that appeared that year was the </a:t>
            </a:r>
            <a:r>
              <a:rPr lang="en-US" sz="3600" b="1" baseline="30000" dirty="0"/>
              <a:t>first electronic synthesizer</a:t>
            </a:r>
            <a:r>
              <a:rPr lang="en-US" sz="3600" baseline="30000" dirty="0"/>
              <a:t>, designed by RCA. Called the </a:t>
            </a:r>
            <a:r>
              <a:rPr lang="en-US" sz="3600" b="1" baseline="30000" dirty="0"/>
              <a:t>RCA Mark II </a:t>
            </a:r>
            <a:r>
              <a:rPr lang="en-US" sz="3600" baseline="30000" dirty="0"/>
              <a:t>Sound Synthesizer, it used vacuum tube oscillators and incorporated the first electronic music sequencer.</a:t>
            </a:r>
            <a:endParaRPr lang="en-US" sz="3600" dirty="0"/>
          </a:p>
        </p:txBody>
      </p:sp>
      <p:pic>
        <p:nvPicPr>
          <p:cNvPr id="4" name="Picture 3" descr="RCA- Mark II.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6301" y="496450"/>
            <a:ext cx="4425210" cy="3005803"/>
          </a:xfrm>
          <a:prstGeom prst="rect">
            <a:avLst/>
          </a:prstGeom>
        </p:spPr>
      </p:pic>
    </p:spTree>
    <p:extLst>
      <p:ext uri="{BB962C8B-B14F-4D97-AF65-F5344CB8AC3E}">
        <p14:creationId xmlns:p14="http://schemas.microsoft.com/office/powerpoint/2010/main" val="34005133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36" y="928621"/>
            <a:ext cx="7556360" cy="5057793"/>
          </a:xfrm>
          <a:prstGeom prst="rect">
            <a:avLst/>
          </a:prstGeom>
        </p:spPr>
        <p:txBody>
          <a:bodyPr wrap="square">
            <a:spAutoFit/>
          </a:bodyPr>
          <a:lstStyle/>
          <a:p>
            <a:pPr algn="just"/>
            <a:r>
              <a:rPr lang="en-US" sz="4400" baseline="30000" dirty="0"/>
              <a:t>The First “Playable” Synthesizers (mid 1960s</a:t>
            </a:r>
            <a:r>
              <a:rPr lang="en-US" sz="4400" baseline="30000" dirty="0" smtClean="0"/>
              <a:t>)</a:t>
            </a:r>
          </a:p>
          <a:p>
            <a:pPr algn="just"/>
            <a:endParaRPr lang="en-US" sz="4400" baseline="30000" dirty="0"/>
          </a:p>
          <a:p>
            <a:pPr algn="just"/>
            <a:r>
              <a:rPr lang="en-US" sz="4400" baseline="30000" dirty="0" err="1"/>
              <a:t>Musique</a:t>
            </a:r>
            <a:r>
              <a:rPr lang="en-US" sz="4400" baseline="30000" dirty="0"/>
              <a:t> Concrete was clumsy, as were room-filled synthesizers such as the RCA Mark II Synthesizer, and Max Mathew’s Music V computer program. This led to some simultaneous independent teams to develop the world’s first “playable” electronic synthesizers. These “modular synthesizers” were </a:t>
            </a:r>
            <a:r>
              <a:rPr lang="en-US" sz="4400" i="1" baseline="30000" dirty="0"/>
              <a:t>relatively </a:t>
            </a:r>
            <a:r>
              <a:rPr lang="en-US" sz="4400" baseline="30000" dirty="0"/>
              <a:t>easy to program using patch cables, but still not... easy.</a:t>
            </a:r>
            <a:endParaRPr lang="en-US" sz="4400" dirty="0"/>
          </a:p>
        </p:txBody>
      </p:sp>
    </p:spTree>
    <p:extLst>
      <p:ext uri="{BB962C8B-B14F-4D97-AF65-F5344CB8AC3E}">
        <p14:creationId xmlns:p14="http://schemas.microsoft.com/office/powerpoint/2010/main" val="24629160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500" y="714375"/>
            <a:ext cx="6249828" cy="1077218"/>
          </a:xfrm>
          <a:prstGeom prst="rect">
            <a:avLst/>
          </a:prstGeom>
          <a:noFill/>
        </p:spPr>
        <p:txBody>
          <a:bodyPr wrap="none" rtlCol="0">
            <a:spAutoFit/>
          </a:bodyPr>
          <a:lstStyle/>
          <a:p>
            <a:pPr algn="ctr"/>
            <a:r>
              <a:rPr lang="en-US" sz="3200" b="1" dirty="0"/>
              <a:t>The Age of Innovation (1865-1910) </a:t>
            </a:r>
            <a:endParaRPr lang="en-US" sz="3200" dirty="0"/>
          </a:p>
          <a:p>
            <a:pPr algn="ctr"/>
            <a:endParaRPr lang="en-US" sz="3200" dirty="0"/>
          </a:p>
        </p:txBody>
      </p:sp>
      <p:sp>
        <p:nvSpPr>
          <p:cNvPr id="4" name="TextBox 3"/>
          <p:cNvSpPr txBox="1"/>
          <p:nvPr/>
        </p:nvSpPr>
        <p:spPr>
          <a:xfrm>
            <a:off x="568404" y="1678123"/>
            <a:ext cx="8125768" cy="3539430"/>
          </a:xfrm>
          <a:prstGeom prst="rect">
            <a:avLst/>
          </a:prstGeom>
          <a:noFill/>
        </p:spPr>
        <p:txBody>
          <a:bodyPr wrap="square" rtlCol="0">
            <a:spAutoFit/>
          </a:bodyPr>
          <a:lstStyle/>
          <a:p>
            <a:pPr algn="ctr"/>
            <a:r>
              <a:rPr lang="en-US" sz="3200" dirty="0" smtClean="0"/>
              <a:t>In the late 1800’s musicians began to experiment with emerging technology to compose and create sounds. Most of the inventions were made by engineers that discovered the musical properties or abilities of the technology they were working with </a:t>
            </a:r>
          </a:p>
          <a:p>
            <a:pPr algn="ctr"/>
            <a:r>
              <a:rPr lang="en-US" sz="3200" dirty="0" smtClean="0"/>
              <a:t>and inventing. </a:t>
            </a:r>
            <a:endParaRPr lang="en-US" sz="3200" dirty="0"/>
          </a:p>
        </p:txBody>
      </p:sp>
    </p:spTree>
    <p:extLst>
      <p:ext uri="{BB962C8B-B14F-4D97-AF65-F5344CB8AC3E}">
        <p14:creationId xmlns:p14="http://schemas.microsoft.com/office/powerpoint/2010/main" val="21147290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5355" y="389983"/>
            <a:ext cx="3792943" cy="5550235"/>
          </a:xfrm>
          <a:prstGeom prst="rect">
            <a:avLst/>
          </a:prstGeom>
        </p:spPr>
        <p:txBody>
          <a:bodyPr wrap="square">
            <a:spAutoFit/>
          </a:bodyPr>
          <a:lstStyle/>
          <a:p>
            <a:pPr algn="ctr"/>
            <a:r>
              <a:rPr lang="en-US" sz="2800" b="1" baseline="30000" dirty="0"/>
              <a:t>Bob Moog (Father of Synthesis, 1934-2005) </a:t>
            </a:r>
          </a:p>
          <a:p>
            <a:endParaRPr lang="en-US" sz="2800" b="1" baseline="30000" dirty="0"/>
          </a:p>
          <a:p>
            <a:r>
              <a:rPr lang="en-US" sz="2800" baseline="30000" dirty="0"/>
              <a:t>Bob Moog was producing his own brand of Theremins in the 1950s when he met a musician who prompted him to make other electronic music devices. This lead to Bob Moog developing some of the first modular electronic synthesizers, which became commercially successful. He used the word Synthesizer for the first time in 1967.</a:t>
            </a:r>
          </a:p>
          <a:p>
            <a:r>
              <a:rPr lang="en-US" sz="2800" baseline="30000" dirty="0"/>
              <a:t>By 1969 Moog was enjoying success with mainstream artists using his modules. He continued to develop a full line of synthesizers which are still popular to this day, including the Mini-Moog and Little </a:t>
            </a:r>
            <a:r>
              <a:rPr lang="en-US" sz="2800" baseline="30000" dirty="0" err="1"/>
              <a:t>Phatty</a:t>
            </a:r>
            <a:r>
              <a:rPr lang="en-US" sz="2800" baseline="30000" dirty="0"/>
              <a:t>.</a:t>
            </a:r>
            <a:endParaRPr lang="en-US" sz="2800" dirty="0"/>
          </a:p>
        </p:txBody>
      </p:sp>
      <p:pic>
        <p:nvPicPr>
          <p:cNvPr id="3" name="Picture 2" descr="bob moo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61589"/>
            <a:ext cx="3962400" cy="5219700"/>
          </a:xfrm>
          <a:prstGeom prst="rect">
            <a:avLst/>
          </a:prstGeom>
        </p:spPr>
      </p:pic>
    </p:spTree>
    <p:extLst>
      <p:ext uri="{BB962C8B-B14F-4D97-AF65-F5344CB8AC3E}">
        <p14:creationId xmlns:p14="http://schemas.microsoft.com/office/powerpoint/2010/main" val="2823521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i moog.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840" y="678402"/>
            <a:ext cx="6928062" cy="4944187"/>
          </a:xfrm>
          <a:prstGeom prst="rect">
            <a:avLst/>
          </a:prstGeom>
        </p:spPr>
      </p:pic>
    </p:spTree>
    <p:extLst>
      <p:ext uri="{BB962C8B-B14F-4D97-AF65-F5344CB8AC3E}">
        <p14:creationId xmlns:p14="http://schemas.microsoft.com/office/powerpoint/2010/main" val="29729895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9249" y="2644169"/>
            <a:ext cx="7368669" cy="3785652"/>
          </a:xfrm>
          <a:prstGeom prst="rect">
            <a:avLst/>
          </a:prstGeom>
        </p:spPr>
        <p:txBody>
          <a:bodyPr wrap="square">
            <a:spAutoFit/>
          </a:bodyPr>
          <a:lstStyle/>
          <a:p>
            <a:r>
              <a:rPr lang="en-US" sz="3600" baseline="30000" dirty="0"/>
              <a:t>The First Digital MIDI Synthesizers (mid 1980s</a:t>
            </a:r>
            <a:r>
              <a:rPr lang="en-US" sz="3600" baseline="30000" dirty="0" smtClean="0"/>
              <a:t>)</a:t>
            </a:r>
          </a:p>
          <a:p>
            <a:endParaRPr lang="en-US" sz="3600" baseline="30000" dirty="0"/>
          </a:p>
          <a:p>
            <a:r>
              <a:rPr lang="en-US" sz="3600" b="1" baseline="30000" dirty="0"/>
              <a:t>John </a:t>
            </a:r>
            <a:r>
              <a:rPr lang="en-US" sz="3600" b="1" baseline="30000" dirty="0" err="1"/>
              <a:t>Chowning</a:t>
            </a:r>
            <a:r>
              <a:rPr lang="en-US" sz="3600" b="1" baseline="30000" dirty="0"/>
              <a:t> (born in 1934)</a:t>
            </a:r>
          </a:p>
          <a:p>
            <a:r>
              <a:rPr lang="en-US" sz="3600" baseline="30000" dirty="0"/>
              <a:t>John </a:t>
            </a:r>
            <a:r>
              <a:rPr lang="en-US" sz="3600" baseline="30000" dirty="0" err="1"/>
              <a:t>Chowning</a:t>
            </a:r>
            <a:r>
              <a:rPr lang="en-US" sz="3600" baseline="30000" dirty="0"/>
              <a:t> is known for having discovered the FM synthesis (Frequency Modulation) algorithm in 1967. He developed the most famous synthesizer of the 1980s, the DX7, produced by Yamaha. Its electric piano became a standard sound in ballads, its bass was the standard bass sound, typically played in bouncy octaves. Its crystalline timbres were such a departure from the world of analog.</a:t>
            </a:r>
            <a:endParaRPr lang="en-US" sz="3600" dirty="0"/>
          </a:p>
        </p:txBody>
      </p:sp>
      <p:pic>
        <p:nvPicPr>
          <p:cNvPr id="3" name="Picture 2" descr="yamaha-dx7.jp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426" y="276226"/>
            <a:ext cx="6505431" cy="2207619"/>
          </a:xfrm>
          <a:prstGeom prst="rect">
            <a:avLst/>
          </a:prstGeom>
        </p:spPr>
      </p:pic>
    </p:spTree>
    <p:extLst>
      <p:ext uri="{BB962C8B-B14F-4D97-AF65-F5344CB8AC3E}">
        <p14:creationId xmlns:p14="http://schemas.microsoft.com/office/powerpoint/2010/main" val="32305042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701" y="321921"/>
            <a:ext cx="8504925" cy="2718692"/>
          </a:xfrm>
          <a:prstGeom prst="rect">
            <a:avLst/>
          </a:prstGeom>
        </p:spPr>
        <p:txBody>
          <a:bodyPr wrap="square">
            <a:spAutoFit/>
          </a:bodyPr>
          <a:lstStyle/>
          <a:p>
            <a:endParaRPr lang="en-US" sz="3200" b="1" dirty="0" smtClean="0">
              <a:latin typeface="+mj-lt"/>
            </a:endParaRPr>
          </a:p>
          <a:p>
            <a:r>
              <a:rPr lang="en-US" sz="3200" b="1" baseline="30000" dirty="0" smtClean="0">
                <a:latin typeface="+mj-lt"/>
              </a:rPr>
              <a:t>Roland </a:t>
            </a:r>
            <a:r>
              <a:rPr lang="en-US" sz="3200" b="1" baseline="30000" dirty="0">
                <a:latin typeface="+mj-lt"/>
              </a:rPr>
              <a:t>D50 (1987)</a:t>
            </a:r>
          </a:p>
          <a:p>
            <a:r>
              <a:rPr lang="en-US" sz="3200" baseline="30000" dirty="0">
                <a:latin typeface="+mj-lt"/>
              </a:rPr>
              <a:t>The Roland D-50 was marketed as the antidote to the Yamaha DX7’s unfriendly interface and non-intuitive synthesis architecture. Its main selling point was the short, </a:t>
            </a:r>
            <a:r>
              <a:rPr lang="en-US" sz="3200" baseline="30000" dirty="0" smtClean="0">
                <a:latin typeface="+mj-lt"/>
              </a:rPr>
              <a:t>ROM</a:t>
            </a:r>
            <a:r>
              <a:rPr lang="en-US" sz="3200" dirty="0" smtClean="0">
                <a:latin typeface="+mj-lt"/>
              </a:rPr>
              <a:t> </a:t>
            </a:r>
            <a:r>
              <a:rPr lang="en-US" sz="3200" baseline="30000" dirty="0" smtClean="0">
                <a:latin typeface="+mj-lt"/>
              </a:rPr>
              <a:t>-</a:t>
            </a:r>
            <a:r>
              <a:rPr lang="en-US" sz="3200" baseline="30000" dirty="0">
                <a:latin typeface="+mj-lt"/>
              </a:rPr>
              <a:t>sampled attack transients that were grafted onto voices generated by a software simulation of a conventional analog synthesizer, in the name of realism</a:t>
            </a:r>
            <a:r>
              <a:rPr lang="en-US" sz="3200" baseline="30000" dirty="0" smtClean="0">
                <a:latin typeface="+mj-lt"/>
              </a:rPr>
              <a:t>.</a:t>
            </a:r>
            <a:endParaRPr lang="en-US" sz="3200" baseline="30000" dirty="0">
              <a:latin typeface="+mj-lt"/>
            </a:endParaRPr>
          </a:p>
        </p:txBody>
      </p:sp>
      <p:pic>
        <p:nvPicPr>
          <p:cNvPr id="3" name="Picture 2" descr="Roland D50.gif"/>
          <p:cNvPicPr>
            <a:picLocks noChangeAspect="1"/>
          </p:cNvPicPr>
          <p:nvPr/>
        </p:nvPicPr>
        <p:blipFill>
          <a:blip r:embed="rId2"/>
          <a:stretch>
            <a:fillRect/>
          </a:stretch>
        </p:blipFill>
        <p:spPr>
          <a:xfrm>
            <a:off x="4559300" y="3416300"/>
            <a:ext cx="12700" cy="12700"/>
          </a:xfrm>
          <a:prstGeom prst="rect">
            <a:avLst/>
          </a:prstGeom>
        </p:spPr>
      </p:pic>
      <p:pic>
        <p:nvPicPr>
          <p:cNvPr id="5" name="Picture 4" descr="Roland D50.gif"/>
          <p:cNvPicPr>
            <a:picLocks noChangeAspect="1"/>
          </p:cNvPicPr>
          <p:nvPr/>
        </p:nvPicPr>
        <p:blipFill>
          <a:blip r:embed="rId2"/>
          <a:stretch>
            <a:fillRect/>
          </a:stretch>
        </p:blipFill>
        <p:spPr>
          <a:xfrm flipH="1">
            <a:off x="2702998" y="3416300"/>
            <a:ext cx="1856302" cy="1856302"/>
          </a:xfrm>
          <a:prstGeom prst="rect">
            <a:avLst/>
          </a:prstGeom>
        </p:spPr>
      </p:pic>
      <p:pic>
        <p:nvPicPr>
          <p:cNvPr id="6" name="Picture 5" descr="roland_d50.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924851"/>
            <a:ext cx="7620000" cy="2146300"/>
          </a:xfrm>
          <a:prstGeom prst="rect">
            <a:avLst/>
          </a:prstGeom>
        </p:spPr>
      </p:pic>
    </p:spTree>
    <p:extLst>
      <p:ext uri="{BB962C8B-B14F-4D97-AF65-F5344CB8AC3E}">
        <p14:creationId xmlns:p14="http://schemas.microsoft.com/office/powerpoint/2010/main" val="1307372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559" y="502077"/>
            <a:ext cx="7893985" cy="2390397"/>
          </a:xfrm>
          <a:prstGeom prst="rect">
            <a:avLst/>
          </a:prstGeom>
        </p:spPr>
        <p:txBody>
          <a:bodyPr wrap="square">
            <a:spAutoFit/>
          </a:bodyPr>
          <a:lstStyle/>
          <a:p>
            <a:r>
              <a:rPr lang="en-US" sz="3200" b="1" baseline="30000" dirty="0" err="1"/>
              <a:t>Korg</a:t>
            </a:r>
            <a:r>
              <a:rPr lang="en-US" sz="3200" b="1" baseline="30000" dirty="0"/>
              <a:t> M1 (1988)</a:t>
            </a:r>
          </a:p>
          <a:p>
            <a:endParaRPr lang="en-US" sz="3200" b="1" baseline="30000" dirty="0"/>
          </a:p>
          <a:p>
            <a:r>
              <a:rPr lang="en-US" sz="3200" baseline="30000" dirty="0"/>
              <a:t>The </a:t>
            </a:r>
            <a:r>
              <a:rPr lang="en-US" sz="3200" baseline="30000" dirty="0" err="1"/>
              <a:t>Korg</a:t>
            </a:r>
            <a:r>
              <a:rPr lang="en-US" sz="3200" baseline="30000" dirty="0"/>
              <a:t> M1 also used PCM samples to create sounds that were clear, vibrant and very acoustic sounding. The M1 is also a workstation with eight-part multi-</a:t>
            </a:r>
            <a:r>
              <a:rPr lang="en-US" sz="3200" baseline="30000" dirty="0" err="1"/>
              <a:t>timbral</a:t>
            </a:r>
            <a:r>
              <a:rPr lang="en-US" sz="3200" baseline="30000" dirty="0"/>
              <a:t> capacity, a generous amount of polyphony (16 voices),plenty of ready-to-go sounds and drum kits, onboard multi effects and a powerful sequencer.</a:t>
            </a:r>
            <a:endParaRPr lang="en-US" sz="3200" dirty="0"/>
          </a:p>
        </p:txBody>
      </p:sp>
      <p:pic>
        <p:nvPicPr>
          <p:cNvPr id="3" name="Picture 2" descr="korgm1.jp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692" y="3343750"/>
            <a:ext cx="6274704" cy="2604002"/>
          </a:xfrm>
          <a:prstGeom prst="rect">
            <a:avLst/>
          </a:prstGeom>
        </p:spPr>
      </p:pic>
    </p:spTree>
    <p:extLst>
      <p:ext uri="{BB962C8B-B14F-4D97-AF65-F5344CB8AC3E}">
        <p14:creationId xmlns:p14="http://schemas.microsoft.com/office/powerpoint/2010/main" val="34918760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475" y="3570523"/>
            <a:ext cx="8279841" cy="3046987"/>
          </a:xfrm>
          <a:prstGeom prst="rect">
            <a:avLst/>
          </a:prstGeom>
        </p:spPr>
        <p:txBody>
          <a:bodyPr wrap="square">
            <a:spAutoFit/>
          </a:bodyPr>
          <a:lstStyle/>
          <a:p>
            <a:pPr algn="ctr"/>
            <a:r>
              <a:rPr lang="en-US" sz="3200" b="1" baseline="30000" dirty="0" err="1"/>
              <a:t>Edgard</a:t>
            </a:r>
            <a:r>
              <a:rPr lang="en-US" sz="3200" b="1" baseline="30000" dirty="0"/>
              <a:t> </a:t>
            </a:r>
            <a:r>
              <a:rPr lang="en-US" sz="3200" b="1" baseline="30000" dirty="0" err="1"/>
              <a:t>Varèse</a:t>
            </a:r>
            <a:r>
              <a:rPr lang="en-US" sz="3200" b="1" baseline="30000" dirty="0"/>
              <a:t> (Father of Electronic Music</a:t>
            </a:r>
            <a:r>
              <a:rPr lang="en-US" sz="3200" b="1" baseline="30000" dirty="0" smtClean="0"/>
              <a:t>)</a:t>
            </a:r>
          </a:p>
          <a:p>
            <a:pPr algn="ctr"/>
            <a:endParaRPr lang="en-US" sz="3200" b="1" baseline="30000" dirty="0"/>
          </a:p>
          <a:p>
            <a:r>
              <a:rPr lang="en-US" sz="3200" baseline="30000" dirty="0" err="1"/>
              <a:t>Edgard</a:t>
            </a:r>
            <a:r>
              <a:rPr lang="en-US" sz="3200" baseline="30000" dirty="0"/>
              <a:t> </a:t>
            </a:r>
            <a:r>
              <a:rPr lang="en-US" sz="3200" baseline="30000" dirty="0" err="1"/>
              <a:t>Varèse</a:t>
            </a:r>
            <a:r>
              <a:rPr lang="en-US" sz="3200" baseline="30000" dirty="0"/>
              <a:t> was the inventor of the term "organized sound", a phrase meaning that certain timbres and rhythms can be grouped together, sublimating into a whole new definition of sound. Although his complete surviving works only last about three hours, he has been </a:t>
            </a:r>
            <a:r>
              <a:rPr lang="en-US" sz="3200" baseline="30000" dirty="0" smtClean="0"/>
              <a:t>recognized </a:t>
            </a:r>
            <a:r>
              <a:rPr lang="en-US" sz="3200" baseline="30000" dirty="0"/>
              <a:t>as an influence by several major composers of the late 20th century. His use of new instruments and electronic resources led to his being known as the "Father of Electronic Music"</a:t>
            </a:r>
            <a:endParaRPr lang="en-US" sz="3200" dirty="0"/>
          </a:p>
        </p:txBody>
      </p:sp>
      <p:pic>
        <p:nvPicPr>
          <p:cNvPr id="3" name="Picture 2" descr="edgard vare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400" y="260350"/>
            <a:ext cx="2235200" cy="3162300"/>
          </a:xfrm>
          <a:prstGeom prst="rect">
            <a:avLst/>
          </a:prstGeom>
        </p:spPr>
      </p:pic>
      <p:sp>
        <p:nvSpPr>
          <p:cNvPr id="4" name="TextBox 3"/>
          <p:cNvSpPr txBox="1"/>
          <p:nvPr/>
        </p:nvSpPr>
        <p:spPr>
          <a:xfrm>
            <a:off x="672353" y="1240118"/>
            <a:ext cx="2172390" cy="923330"/>
          </a:xfrm>
          <a:prstGeom prst="rect">
            <a:avLst/>
          </a:prstGeom>
          <a:noFill/>
        </p:spPr>
        <p:txBody>
          <a:bodyPr wrap="none" rtlCol="0">
            <a:spAutoFit/>
          </a:bodyPr>
          <a:lstStyle/>
          <a:p>
            <a:pPr algn="ctr"/>
            <a:r>
              <a:rPr lang="en-US" dirty="0" smtClean="0">
                <a:hlinkClick r:id="rId3"/>
              </a:rPr>
              <a:t>“Poem </a:t>
            </a:r>
            <a:r>
              <a:rPr lang="en-US" dirty="0" err="1" smtClean="0">
                <a:hlinkClick r:id="rId3"/>
              </a:rPr>
              <a:t>Electronique</a:t>
            </a:r>
            <a:r>
              <a:rPr lang="en-US" dirty="0" smtClean="0">
                <a:hlinkClick r:id="rId3"/>
              </a:rPr>
              <a:t>”</a:t>
            </a:r>
            <a:endParaRPr lang="en-US" dirty="0">
              <a:hlinkClick r:id="rId3"/>
            </a:endParaRPr>
          </a:p>
          <a:p>
            <a:pPr algn="ctr"/>
            <a:r>
              <a:rPr lang="en-US" dirty="0" smtClean="0">
                <a:hlinkClick r:id="rId3"/>
              </a:rPr>
              <a:t>1958</a:t>
            </a:r>
            <a:endParaRPr lang="en-US" dirty="0" smtClean="0"/>
          </a:p>
          <a:p>
            <a:endParaRPr lang="en-US" dirty="0"/>
          </a:p>
        </p:txBody>
      </p:sp>
    </p:spTree>
    <p:extLst>
      <p:ext uri="{BB962C8B-B14F-4D97-AF65-F5344CB8AC3E}">
        <p14:creationId xmlns:p14="http://schemas.microsoft.com/office/powerpoint/2010/main" val="2563463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4471" y="1092974"/>
            <a:ext cx="4587894" cy="4360167"/>
          </a:xfrm>
          <a:prstGeom prst="rect">
            <a:avLst/>
          </a:prstGeom>
        </p:spPr>
        <p:txBody>
          <a:bodyPr wrap="square">
            <a:spAutoFit/>
          </a:bodyPr>
          <a:lstStyle/>
          <a:p>
            <a:pPr algn="ctr"/>
            <a:r>
              <a:rPr lang="en-US" sz="3200" b="1" baseline="30000" dirty="0"/>
              <a:t>John Cage (1912-1992</a:t>
            </a:r>
            <a:r>
              <a:rPr lang="en-US" sz="3200" b="1" baseline="30000" dirty="0" smtClean="0"/>
              <a:t>)</a:t>
            </a:r>
          </a:p>
          <a:p>
            <a:pPr algn="ctr"/>
            <a:endParaRPr lang="en-US" sz="3200" b="1" baseline="30000" dirty="0"/>
          </a:p>
          <a:p>
            <a:r>
              <a:rPr lang="en-US" sz="3200" baseline="30000" dirty="0"/>
              <a:t>John Cage was an American composer. He was a pioneer of chance music, non- standard use of musical instruments, and electronic music. He is perhaps best known for his 1952 composition 4'33", whose three movements are performed without a single note being played. Though he remains a controversial figure, he is generally regarded as one of the most important composers of his era.</a:t>
            </a:r>
            <a:endParaRPr lang="en-US" sz="3200" dirty="0"/>
          </a:p>
        </p:txBody>
      </p:sp>
      <p:pic>
        <p:nvPicPr>
          <p:cNvPr id="3" name="Picture 2" descr="John Cage.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71" y="1679388"/>
            <a:ext cx="2540000" cy="3187700"/>
          </a:xfrm>
          <a:prstGeom prst="rect">
            <a:avLst/>
          </a:prstGeom>
        </p:spPr>
      </p:pic>
    </p:spTree>
    <p:extLst>
      <p:ext uri="{BB962C8B-B14F-4D97-AF65-F5344CB8AC3E}">
        <p14:creationId xmlns:p14="http://schemas.microsoft.com/office/powerpoint/2010/main" val="34657951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469" y="392249"/>
            <a:ext cx="8553157" cy="4770536"/>
          </a:xfrm>
          <a:prstGeom prst="rect">
            <a:avLst/>
          </a:prstGeom>
        </p:spPr>
        <p:txBody>
          <a:bodyPr wrap="square">
            <a:spAutoFit/>
          </a:bodyPr>
          <a:lstStyle/>
          <a:p>
            <a:pPr algn="ctr"/>
            <a:r>
              <a:rPr lang="en-US" sz="4000" b="1" baseline="30000" dirty="0"/>
              <a:t>Wendy Carlos (born in 1939</a:t>
            </a:r>
            <a:r>
              <a:rPr lang="en-US" sz="4000" b="1" baseline="30000" dirty="0" smtClean="0"/>
              <a:t>)</a:t>
            </a:r>
          </a:p>
          <a:p>
            <a:pPr algn="ctr"/>
            <a:endParaRPr lang="en-US" sz="3200" b="1" baseline="30000" dirty="0"/>
          </a:p>
          <a:p>
            <a:r>
              <a:rPr lang="en-US" sz="3200" baseline="30000" dirty="0"/>
              <a:t>Wendy Carlos has done groundbreaking work in electro acoustic music since </a:t>
            </a:r>
            <a:r>
              <a:rPr lang="en-US" sz="3200" baseline="30000" dirty="0" smtClean="0"/>
              <a:t>the1960s</a:t>
            </a:r>
            <a:r>
              <a:rPr lang="en-US" sz="3200" baseline="30000" dirty="0"/>
              <a:t>. Carlos worked as a recording engineer and befriended Robert Moog. </a:t>
            </a:r>
            <a:endParaRPr lang="en-US" sz="3200" baseline="30000" dirty="0" smtClean="0"/>
          </a:p>
          <a:p>
            <a:endParaRPr lang="en-US" sz="3200" baseline="30000" dirty="0"/>
          </a:p>
          <a:p>
            <a:r>
              <a:rPr lang="en-US" sz="3200" baseline="30000" dirty="0" smtClean="0"/>
              <a:t>Her </a:t>
            </a:r>
            <a:r>
              <a:rPr lang="en-US" sz="3200" baseline="30000" dirty="0"/>
              <a:t>1968 recording Switched-On Bach hit platinum sales, which propelled the Moog synthesizer into the public consciousness. She introduced the use of </a:t>
            </a:r>
            <a:r>
              <a:rPr lang="en-US" sz="3200" baseline="30000" dirty="0" err="1"/>
              <a:t>vocoders</a:t>
            </a:r>
            <a:r>
              <a:rPr lang="en-US" sz="3200" baseline="30000" dirty="0"/>
              <a:t> for synthesized singing in her score for Stanley Kubrick's film, </a:t>
            </a:r>
            <a:r>
              <a:rPr lang="en-US" sz="3200" baseline="30000" dirty="0">
                <a:hlinkClick r:id="rId2"/>
              </a:rPr>
              <a:t>A Clockwork Orange. </a:t>
            </a:r>
            <a:endParaRPr lang="en-US" sz="3200" baseline="30000" dirty="0" smtClean="0"/>
          </a:p>
          <a:p>
            <a:endParaRPr lang="en-US" sz="3200" baseline="30000" dirty="0"/>
          </a:p>
          <a:p>
            <a:r>
              <a:rPr lang="en-US" sz="3200" baseline="30000" dirty="0" smtClean="0"/>
              <a:t>Carlos </a:t>
            </a:r>
            <a:r>
              <a:rPr lang="en-US" sz="3200" baseline="30000" dirty="0"/>
              <a:t>wrote horror music for Kubrick's The Shining, and composed the score for the 1982 Disney </a:t>
            </a:r>
            <a:r>
              <a:rPr lang="en-US" sz="3200" baseline="30000" dirty="0" err="1" smtClean="0"/>
              <a:t>filmTron</a:t>
            </a:r>
            <a:r>
              <a:rPr lang="en-US" sz="3200" baseline="30000" dirty="0"/>
              <a:t>. In 1986, Carlos turned to a lifelong interest in alternate scales and musical tunings.</a:t>
            </a:r>
            <a:endParaRPr lang="en-US" sz="3200" dirty="0"/>
          </a:p>
        </p:txBody>
      </p:sp>
    </p:spTree>
    <p:extLst>
      <p:ext uri="{BB962C8B-B14F-4D97-AF65-F5344CB8AC3E}">
        <p14:creationId xmlns:p14="http://schemas.microsoft.com/office/powerpoint/2010/main" val="9480495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sical telegrap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151" y="1805513"/>
            <a:ext cx="5788736" cy="4853634"/>
          </a:xfrm>
          <a:prstGeom prst="rect">
            <a:avLst/>
          </a:prstGeom>
        </p:spPr>
      </p:pic>
      <p:sp>
        <p:nvSpPr>
          <p:cNvPr id="6" name="Rectangle 5"/>
          <p:cNvSpPr/>
          <p:nvPr/>
        </p:nvSpPr>
        <p:spPr>
          <a:xfrm>
            <a:off x="952500" y="257370"/>
            <a:ext cx="7096125" cy="1323439"/>
          </a:xfrm>
          <a:prstGeom prst="rect">
            <a:avLst/>
          </a:prstGeom>
        </p:spPr>
        <p:txBody>
          <a:bodyPr wrap="square">
            <a:spAutoFit/>
          </a:bodyPr>
          <a:lstStyle/>
          <a:p>
            <a:pPr algn="ctr"/>
            <a:r>
              <a:rPr lang="en-US" sz="2000" dirty="0" smtClean="0"/>
              <a:t>Elisha </a:t>
            </a:r>
            <a:r>
              <a:rPr lang="en-US" sz="2000" dirty="0"/>
              <a:t>Gray (August 2, 1835 – January 21, 1901) was an American electrical engineer who co-founded the Western Electric Manufacturing Company</a:t>
            </a:r>
            <a:r>
              <a:rPr lang="en-US" sz="2000" dirty="0" smtClean="0"/>
              <a:t>. Created an instrument  </a:t>
            </a:r>
            <a:r>
              <a:rPr lang="en-US" sz="2000" dirty="0"/>
              <a:t>c</a:t>
            </a:r>
            <a:r>
              <a:rPr lang="en-US" sz="2000" dirty="0" smtClean="0"/>
              <a:t>alled the “Musical Telegraph”</a:t>
            </a:r>
            <a:endParaRPr lang="en-US" sz="3200" dirty="0"/>
          </a:p>
        </p:txBody>
      </p:sp>
    </p:spTree>
    <p:extLst>
      <p:ext uri="{BB962C8B-B14F-4D97-AF65-F5344CB8AC3E}">
        <p14:creationId xmlns:p14="http://schemas.microsoft.com/office/powerpoint/2010/main" val="17441824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999" y="3631318"/>
            <a:ext cx="8493125" cy="3005950"/>
          </a:xfrm>
          <a:prstGeom prst="rect">
            <a:avLst/>
          </a:prstGeom>
        </p:spPr>
        <p:txBody>
          <a:bodyPr wrap="square">
            <a:spAutoFit/>
          </a:bodyPr>
          <a:lstStyle/>
          <a:p>
            <a:pPr algn="ctr"/>
            <a:endParaRPr lang="en-US" sz="2800" b="1" baseline="30000" dirty="0" smtClean="0"/>
          </a:p>
          <a:p>
            <a:pPr algn="ctr"/>
            <a:r>
              <a:rPr lang="en-US" sz="3200" baseline="30000" dirty="0" smtClean="0"/>
              <a:t>The </a:t>
            </a:r>
            <a:r>
              <a:rPr lang="en-US" sz="3200" baseline="30000" dirty="0"/>
              <a:t>predecessor to Thomas Edison’s light bulb in the US was </a:t>
            </a:r>
            <a:r>
              <a:rPr lang="en-US" sz="3200" b="1" baseline="30000" dirty="0"/>
              <a:t>the Carbon Arc Lamp</a:t>
            </a:r>
            <a:r>
              <a:rPr lang="en-US" sz="3200" baseline="30000" dirty="0"/>
              <a:t>. This street lighting was widespread in Europe, yet had an annoying audible hum. William </a:t>
            </a:r>
            <a:r>
              <a:rPr lang="en-US" sz="3200" baseline="30000" dirty="0" err="1"/>
              <a:t>Duddell</a:t>
            </a:r>
            <a:r>
              <a:rPr lang="en-US" sz="3200" baseline="30000" dirty="0"/>
              <a:t> was appointed to solve the problem in London in 1899. During his experiments he found that by varying the voltage supplied to the lamps he could create controllable audible frequencies from a resonant circuit caused by the rate of pulsation of exposed electrical arcs. By attaching a keyboard to the arc lamps he created one of the first electronic instruments.</a:t>
            </a:r>
            <a:endParaRPr lang="en-US" sz="3200" dirty="0"/>
          </a:p>
        </p:txBody>
      </p:sp>
      <p:pic>
        <p:nvPicPr>
          <p:cNvPr id="3" name="Picture 2" descr="Carbon Arc Lam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1" y="313744"/>
            <a:ext cx="3060509" cy="3248024"/>
          </a:xfrm>
          <a:prstGeom prst="rect">
            <a:avLst/>
          </a:prstGeom>
        </p:spPr>
      </p:pic>
    </p:spTree>
    <p:extLst>
      <p:ext uri="{BB962C8B-B14F-4D97-AF65-F5344CB8AC3E}">
        <p14:creationId xmlns:p14="http://schemas.microsoft.com/office/powerpoint/2010/main" val="24372207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25" y="3736541"/>
            <a:ext cx="8223250" cy="2595582"/>
          </a:xfrm>
          <a:prstGeom prst="rect">
            <a:avLst/>
          </a:prstGeom>
        </p:spPr>
        <p:txBody>
          <a:bodyPr wrap="square">
            <a:spAutoFit/>
          </a:bodyPr>
          <a:lstStyle/>
          <a:p>
            <a:endParaRPr lang="en-US" sz="2800" baseline="30000" dirty="0"/>
          </a:p>
          <a:p>
            <a:pPr algn="ctr"/>
            <a:r>
              <a:rPr lang="en-US" sz="3600" baseline="30000" dirty="0" err="1" smtClean="0"/>
              <a:t>Telharmonium</a:t>
            </a:r>
            <a:r>
              <a:rPr lang="en-US" sz="3600" baseline="30000" dirty="0"/>
              <a:t>, developed by Thaddeus Cahill in 1897. The </a:t>
            </a:r>
            <a:r>
              <a:rPr lang="en-US" sz="3600" baseline="30000" dirty="0" err="1"/>
              <a:t>Telharmonium</a:t>
            </a:r>
            <a:r>
              <a:rPr lang="en-US" sz="3600" baseline="30000" dirty="0"/>
              <a:t> was intended to be listened to using telephone receivers. The Mark II version weighed almost 200 tons and the main portion of it filled a room. In 1906 small number of performances in front of a </a:t>
            </a:r>
            <a:r>
              <a:rPr lang="en-US" sz="3600" baseline="30000" dirty="0" smtClean="0"/>
              <a:t>live audience </a:t>
            </a:r>
            <a:r>
              <a:rPr lang="en-US" sz="3600" baseline="30000" dirty="0"/>
              <a:t>in NYC were given in addition to the telephone transmissions using large paper cones</a:t>
            </a:r>
            <a:endParaRPr lang="en-US" sz="3600" dirty="0"/>
          </a:p>
        </p:txBody>
      </p:sp>
      <p:pic>
        <p:nvPicPr>
          <p:cNvPr id="3" name="Picture 2" descr="Teleharmonium189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319" y="203199"/>
            <a:ext cx="4664302" cy="3522841"/>
          </a:xfrm>
          <a:prstGeom prst="rect">
            <a:avLst/>
          </a:prstGeom>
        </p:spPr>
      </p:pic>
    </p:spTree>
    <p:extLst>
      <p:ext uri="{BB962C8B-B14F-4D97-AF65-F5344CB8AC3E}">
        <p14:creationId xmlns:p14="http://schemas.microsoft.com/office/powerpoint/2010/main" val="13944217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eharmonium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29" y="260932"/>
            <a:ext cx="8136321" cy="6332770"/>
          </a:xfrm>
          <a:prstGeom prst="rect">
            <a:avLst/>
          </a:prstGeom>
        </p:spPr>
      </p:pic>
    </p:spTree>
    <p:extLst>
      <p:ext uri="{BB962C8B-B14F-4D97-AF65-F5344CB8AC3E}">
        <p14:creationId xmlns:p14="http://schemas.microsoft.com/office/powerpoint/2010/main" val="33776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560" y="752253"/>
            <a:ext cx="5021744" cy="5262979"/>
          </a:xfrm>
          <a:prstGeom prst="rect">
            <a:avLst/>
          </a:prstGeom>
        </p:spPr>
        <p:txBody>
          <a:bodyPr wrap="square">
            <a:spAutoFit/>
          </a:bodyPr>
          <a:lstStyle/>
          <a:p>
            <a:pPr algn="ctr"/>
            <a:r>
              <a:rPr lang="en-US" sz="3600" b="1" baseline="30000" dirty="0"/>
              <a:t>Theremin (1919</a:t>
            </a:r>
            <a:r>
              <a:rPr lang="en-US" sz="3600" b="1" baseline="30000" dirty="0" smtClean="0"/>
              <a:t>)</a:t>
            </a:r>
          </a:p>
          <a:p>
            <a:pPr algn="ctr"/>
            <a:endParaRPr lang="en-US" sz="3600" b="1" baseline="30000" dirty="0"/>
          </a:p>
          <a:p>
            <a:r>
              <a:rPr lang="en-US" sz="3600" baseline="30000" dirty="0"/>
              <a:t>The first electronic instrument is often viewed to be the Theremin, invented by Professor Leon Theremin </a:t>
            </a:r>
            <a:r>
              <a:rPr lang="en-US" sz="3600" baseline="30000" dirty="0" smtClean="0"/>
              <a:t>1919</a:t>
            </a:r>
            <a:r>
              <a:rPr lang="en-US" sz="3600" baseline="30000" dirty="0"/>
              <a:t>–1920. It is unique in that it was the first musical instrument designed to be played without being touched. It consists of two radio frequency oscillators and two metal antennae</a:t>
            </a:r>
            <a:r>
              <a:rPr lang="en-US" sz="3600" baseline="30000" dirty="0" smtClean="0"/>
              <a:t>.. </a:t>
            </a:r>
            <a:r>
              <a:rPr lang="en-US" sz="3600" baseline="30000" dirty="0"/>
              <a:t>Bob Moog constructed his own </a:t>
            </a:r>
            <a:r>
              <a:rPr lang="en-US" sz="3600" baseline="30000" dirty="0" err="1"/>
              <a:t>theremin</a:t>
            </a:r>
            <a:r>
              <a:rPr lang="en-US" sz="3600" baseline="30000" dirty="0"/>
              <a:t> as early as 1949. Today, Moog Music is the leading manufacturer of </a:t>
            </a:r>
            <a:r>
              <a:rPr lang="en-US" sz="3600" baseline="30000" dirty="0" err="1"/>
              <a:t>theremins</a:t>
            </a:r>
            <a:r>
              <a:rPr lang="en-US" sz="3600" baseline="30000" dirty="0"/>
              <a:t>.</a:t>
            </a:r>
            <a:endParaRPr lang="en-US" sz="3600" dirty="0"/>
          </a:p>
        </p:txBody>
      </p:sp>
      <p:pic>
        <p:nvPicPr>
          <p:cNvPr id="3" name="Picture 2" descr="Leon_Theremin_Playing_Theremin.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66" y="1250812"/>
            <a:ext cx="3334259" cy="3734370"/>
          </a:xfrm>
          <a:prstGeom prst="rect">
            <a:avLst/>
          </a:prstGeom>
        </p:spPr>
      </p:pic>
    </p:spTree>
    <p:extLst>
      <p:ext uri="{BB962C8B-B14F-4D97-AF65-F5344CB8AC3E}">
        <p14:creationId xmlns:p14="http://schemas.microsoft.com/office/powerpoint/2010/main" val="595682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dern_Theremin.jp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427" y="603250"/>
            <a:ext cx="7474948" cy="5512320"/>
          </a:xfrm>
          <a:prstGeom prst="rect">
            <a:avLst/>
          </a:prstGeom>
        </p:spPr>
      </p:pic>
    </p:spTree>
    <p:extLst>
      <p:ext uri="{BB962C8B-B14F-4D97-AF65-F5344CB8AC3E}">
        <p14:creationId xmlns:p14="http://schemas.microsoft.com/office/powerpoint/2010/main" val="38460611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5693" y="230926"/>
            <a:ext cx="8292612" cy="1405513"/>
          </a:xfrm>
          <a:prstGeom prst="rect">
            <a:avLst/>
          </a:prstGeom>
        </p:spPr>
        <p:txBody>
          <a:bodyPr wrap="square">
            <a:spAutoFit/>
          </a:bodyPr>
          <a:lstStyle/>
          <a:p>
            <a:pPr algn="ctr"/>
            <a:r>
              <a:rPr lang="en-US" sz="3200" b="1" baseline="30000" dirty="0" err="1"/>
              <a:t>Intonarumori</a:t>
            </a:r>
            <a:r>
              <a:rPr lang="en-US" sz="3200" b="1" baseline="30000" dirty="0"/>
              <a:t> (1921)</a:t>
            </a:r>
          </a:p>
          <a:p>
            <a:pPr algn="ctr"/>
            <a:r>
              <a:rPr lang="en-US" sz="3200" baseline="30000" dirty="0"/>
              <a:t>Luigi </a:t>
            </a:r>
            <a:r>
              <a:rPr lang="en-US" sz="3200" baseline="30000" dirty="0" err="1"/>
              <a:t>Russolo</a:t>
            </a:r>
            <a:r>
              <a:rPr lang="en-US" sz="3200" baseline="30000" dirty="0"/>
              <a:t> gave a concert in Paris in 1921 with the </a:t>
            </a:r>
            <a:r>
              <a:rPr lang="en-US" sz="3200" baseline="30000" dirty="0" err="1" smtClean="0"/>
              <a:t>intonarumori</a:t>
            </a:r>
            <a:endParaRPr lang="en-US" sz="3200" baseline="30000" dirty="0" smtClean="0"/>
          </a:p>
          <a:p>
            <a:pPr algn="ctr"/>
            <a:r>
              <a:rPr lang="en-US" sz="3200" baseline="30000" dirty="0" smtClean="0"/>
              <a:t> </a:t>
            </a:r>
            <a:r>
              <a:rPr lang="en-US" sz="3200" baseline="30000" dirty="0"/>
              <a:t>(noise makers in boxes with a crank to produce the sound) </a:t>
            </a:r>
            <a:r>
              <a:rPr lang="en-US" sz="3200" baseline="30000" dirty="0" smtClean="0"/>
              <a:t>and</a:t>
            </a:r>
          </a:p>
          <a:p>
            <a:pPr algn="ctr"/>
            <a:r>
              <a:rPr lang="en-US" sz="3200" baseline="30000" dirty="0" smtClean="0"/>
              <a:t> </a:t>
            </a:r>
            <a:r>
              <a:rPr lang="en-US" sz="3200" baseline="30000" dirty="0"/>
              <a:t>caught the attention of Ravel and Stravinsky.</a:t>
            </a:r>
            <a:endParaRPr lang="en-US" sz="3200" dirty="0"/>
          </a:p>
        </p:txBody>
      </p:sp>
      <p:pic>
        <p:nvPicPr>
          <p:cNvPr id="3" name="Picture 2" descr="intonarumor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626" y="1693155"/>
            <a:ext cx="6769781" cy="4792093"/>
          </a:xfrm>
          <a:prstGeom prst="rect">
            <a:avLst/>
          </a:prstGeom>
        </p:spPr>
      </p:pic>
    </p:spTree>
    <p:extLst>
      <p:ext uri="{BB962C8B-B14F-4D97-AF65-F5344CB8AC3E}">
        <p14:creationId xmlns:p14="http://schemas.microsoft.com/office/powerpoint/2010/main" val="10629119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16072</TotalTime>
  <Words>1686</Words>
  <Application>Microsoft Macintosh PowerPoint</Application>
  <PresentationFormat>On-screen Show (4:3)</PresentationFormat>
  <Paragraphs>73</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Twilight</vt:lpstr>
      <vt:lpstr>The Development of  Electronic  Music 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Left Coast Backline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MUSIC HISTORY</dc:title>
  <dc:creator>James White</dc:creator>
  <cp:lastModifiedBy>James White</cp:lastModifiedBy>
  <cp:revision>37</cp:revision>
  <cp:lastPrinted>2013-09-18T02:23:03Z</cp:lastPrinted>
  <dcterms:created xsi:type="dcterms:W3CDTF">2013-02-24T19:40:42Z</dcterms:created>
  <dcterms:modified xsi:type="dcterms:W3CDTF">2014-11-10T22:32:40Z</dcterms:modified>
</cp:coreProperties>
</file>